
<file path=[Content_Types].xml><?xml version="1.0" encoding="utf-8"?>
<Types xmlns="http://schemas.openxmlformats.org/package/2006/content-types"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s/slide22.xml" ContentType="application/vnd.openxmlformats-officedocument.presentationml.slide+xml"/>
  <Override PartName="/ppt/theme/theme2.xml" ContentType="application/vnd.openxmlformats-officedocument.theme+xml"/>
  <Override PartName="/ppt/slides/slide2.xml" ContentType="application/vnd.openxmlformats-officedocument.presentationml.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18.xml" ContentType="application/vnd.openxmlformats-officedocument.presentationml.slide+xml"/>
  <Override PartName="/ppt/slideLayouts/slideLayout3.xml" ContentType="application/vnd.openxmlformats-officedocument.presentationml.slideLayout+xml"/>
  <Override PartName="/ppt/slides/slide21.xml" ContentType="application/vnd.openxmlformats-officedocument.presentationml.slide+xml"/>
  <Override PartName="/ppt/slideLayouts/slideLayout5.xml" ContentType="application/vnd.openxmlformats-officedocument.presentationml.slideLayout+xml"/>
  <Override PartName="/ppt/slides/slide23.xml" ContentType="application/vnd.openxmlformats-officedocument.presentationml.slide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3.xml" ContentType="application/vnd.openxmlformats-officedocument.presentationml.notesSlid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tableStyles.xml" ContentType="application/vnd.openxmlformats-officedocument.presentationml.tableStyles+xml"/>
  <Default Extension="xml" ContentType="application/xml"/>
  <Override PartName="/ppt/slides/slide7.xml" ContentType="application/vnd.openxmlformats-officedocument.presentationml.slide+xml"/>
  <Override PartName="/ppt/viewProps.xml" ContentType="application/vnd.openxmlformats-officedocument.presentationml.viewProps+xml"/>
  <Override PartName="/ppt/slideMasters/slideMaster1.xml" ContentType="application/vnd.openxmlformats-officedocument.presentationml.slideMaster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0.xml" ContentType="application/vnd.openxmlformats-officedocument.presentationml.slide+xml"/>
  <Override PartName="/ppt/slides/slide1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theme/theme1.xml" ContentType="application/vnd.openxmlformats-officedocument.theme+xml"/>
  <Override PartName="/ppt/slideLayouts/slideLayout6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5.xml" ContentType="application/vnd.openxmlformats-officedocument.presentationml.slide+xml"/>
  <Override PartName="/ppt/slideLayouts/slideLayout14.xml" ContentType="application/vnd.openxmlformats-officedocument.presentationml.slideLayout+xml"/>
  <Override PartName="/ppt/slides/slide10.xml" ContentType="application/vnd.openxmlformats-officedocument.presentationml.slide+xml"/>
  <Override PartName="/ppt/slideLayouts/slideLayout7.xml" ContentType="application/vnd.openxmlformats-officedocument.presentationml.slideLayout+xml"/>
  <Override PartName="/ppt/presProps.xml" ContentType="application/vnd.openxmlformats-officedocument.presentationml.presProps+xml"/>
  <Default Extension="jpeg" ContentType="image/jpeg"/>
  <Default Extension="png" ContentType="image/png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ppt/slideLayouts/slideLayout16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s/slide8.xml" ContentType="application/vnd.openxmlformats-officedocument.presentationml.slide+xml"/>
  <Override PartName="/ppt/slides/slide15.xml" ContentType="application/vnd.openxmlformats-officedocument.presentationml.slide+xml"/>
  <Default Extension="bin" ContentType="application/vnd.openxmlformats-officedocument.presentationml.printerSettings"/>
  <Override PartName="/ppt/slideLayouts/slideLayout15.xml" ContentType="application/vnd.openxmlformats-officedocument.presentationml.slideLayout+xml"/>
  <Default Extension="rels" ContentType="application/vnd.openxmlformats-package.relationships+xml"/>
  <Override PartName="/ppt/slides/slide9.xml" ContentType="application/vnd.openxmlformats-officedocument.presentationml.slide+xml"/>
  <Override PartName="/ppt/slides/slide24.xml" ContentType="application/vnd.openxmlformats-officedocument.presentationml.slide+xml"/>
  <Override PartName="/ppt/slides/slide6.xml" ContentType="application/vnd.openxmlformats-officedocument.presentationml.slide+xml"/>
  <Override PartName="/ppt/slides/slide16.xml" ContentType="application/vnd.openxmlformats-officedocument.presentationml.slide+xml"/>
  <Override PartName="/ppt/slideLayouts/slideLayout12.xml" ContentType="application/vnd.openxmlformats-officedocument.presentationml.slideLayout+xml"/>
  <Override PartName="/ppt/slides/slide19.xml" ContentType="application/vnd.openxmlformats-officedocument.presentationml.slide+xml"/>
  <Override PartName="/ppt/slides/slide12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aveSubsetFonts="1" autoCompressPictures="0">
  <p:sldMasterIdLst>
    <p:sldMasterId id="2147483660" r:id="rId1"/>
  </p:sldMasterIdLst>
  <p:notesMasterIdLst>
    <p:notesMasterId r:id="rId26"/>
  </p:notesMasterIdLst>
  <p:sldIdLst>
    <p:sldId id="438" r:id="rId2"/>
    <p:sldId id="274" r:id="rId3"/>
    <p:sldId id="353" r:id="rId4"/>
    <p:sldId id="441" r:id="rId5"/>
    <p:sldId id="282" r:id="rId6"/>
    <p:sldId id="313" r:id="rId7"/>
    <p:sldId id="457" r:id="rId8"/>
    <p:sldId id="338" r:id="rId9"/>
    <p:sldId id="363" r:id="rId10"/>
    <p:sldId id="453" r:id="rId11"/>
    <p:sldId id="452" r:id="rId12"/>
    <p:sldId id="442" r:id="rId13"/>
    <p:sldId id="449" r:id="rId14"/>
    <p:sldId id="443" r:id="rId15"/>
    <p:sldId id="459" r:id="rId16"/>
    <p:sldId id="451" r:id="rId17"/>
    <p:sldId id="458" r:id="rId18"/>
    <p:sldId id="365" r:id="rId19"/>
    <p:sldId id="446" r:id="rId20"/>
    <p:sldId id="447" r:id="rId21"/>
    <p:sldId id="448" r:id="rId22"/>
    <p:sldId id="454" r:id="rId23"/>
    <p:sldId id="456" r:id="rId24"/>
    <p:sldId id="455" r:id="rId2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prnPr/>
  <p:clrMru>
    <a:srgbClr val="323232"/>
    <a:srgbClr val="E9A400"/>
    <a:srgbClr val="424242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normalViewPr showOutlineIcons="0" snapVertSplitter="1">
    <p:restoredLeft sz="15620"/>
    <p:restoredTop sz="85086" autoAdjust="0"/>
  </p:normalViewPr>
  <p:slideViewPr>
    <p:cSldViewPr snapToGrid="0" snapToObjects="1">
      <p:cViewPr varScale="1">
        <p:scale>
          <a:sx n="95" d="100"/>
          <a:sy n="95" d="100"/>
        </p:scale>
        <p:origin x="-1272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0" d="100"/>
        <a:sy n="200" d="100"/>
      </p:scale>
      <p:origin x="0" y="12840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31" Type="http://schemas.openxmlformats.org/officeDocument/2006/relationships/tableStyles" Target="tableStyles.xml"/><Relationship Id="rId7" Type="http://schemas.openxmlformats.org/officeDocument/2006/relationships/slide" Target="slides/slide6.xml"/><Relationship Id="rId1" Type="http://schemas.openxmlformats.org/officeDocument/2006/relationships/slideMaster" Target="slideMasters/slideMaster1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0" Type="http://schemas.openxmlformats.org/officeDocument/2006/relationships/slide" Target="slides/slide9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9" Type="http://schemas.openxmlformats.org/officeDocument/2006/relationships/slide" Target="slides/slide8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7" Type="http://schemas.openxmlformats.org/officeDocument/2006/relationships/printerSettings" Target="printerSettings/printerSettings1.bin"/><Relationship Id="rId14" Type="http://schemas.openxmlformats.org/officeDocument/2006/relationships/slide" Target="slides/slide13.xml"/><Relationship Id="rId23" Type="http://schemas.openxmlformats.org/officeDocument/2006/relationships/slide" Target="slides/slide22.xml"/><Relationship Id="rId4" Type="http://schemas.openxmlformats.org/officeDocument/2006/relationships/slide" Target="slides/slide3.xml"/><Relationship Id="rId28" Type="http://schemas.openxmlformats.org/officeDocument/2006/relationships/presProps" Target="presProps.xml"/><Relationship Id="rId26" Type="http://schemas.openxmlformats.org/officeDocument/2006/relationships/notesMaster" Target="notesMasters/notesMaster1.xml"/><Relationship Id="rId30" Type="http://schemas.openxmlformats.org/officeDocument/2006/relationships/theme" Target="theme/theme1.xml"/><Relationship Id="rId11" Type="http://schemas.openxmlformats.org/officeDocument/2006/relationships/slide" Target="slides/slide10.xml"/><Relationship Id="rId29" Type="http://schemas.openxmlformats.org/officeDocument/2006/relationships/viewProps" Target="viewProps.xml"/><Relationship Id="rId6" Type="http://schemas.openxmlformats.org/officeDocument/2006/relationships/slide" Target="slides/slide5.xml"/><Relationship Id="rId16" Type="http://schemas.openxmlformats.org/officeDocument/2006/relationships/slide" Target="slides/slide1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2" Type="http://schemas.openxmlformats.org/officeDocument/2006/relationships/slide" Target="slides/slide21.xml"/><Relationship Id="rId21" Type="http://schemas.openxmlformats.org/officeDocument/2006/relationships/slide" Target="slides/slide20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161E8F-4E15-A840-9658-105F9DD3DE22}" type="datetimeFigureOut">
              <a:rPr lang="en-US" smtClean="0"/>
              <a:pPr/>
              <a:t>5/17/10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44DA2A-F2F4-D74A-8AEC-1933B33E97E0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4DA2A-F2F4-D74A-8AEC-1933B33E97E0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ext Box 1"/>
          <p:cNvSpPr txBox="1">
            <a:spLocks noChangeArrowheads="1"/>
          </p:cNvSpPr>
          <p:nvPr/>
        </p:nvSpPr>
        <p:spPr bwMode="auto">
          <a:xfrm>
            <a:off x="1143000" y="685800"/>
            <a:ext cx="4532313" cy="34290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891" name="Text Box 2"/>
          <p:cNvSpPr>
            <a:spLocks noGrp="1" noChangeArrowheads="1"/>
          </p:cNvSpPr>
          <p:nvPr>
            <p:ph type="body"/>
          </p:nvPr>
        </p:nvSpPr>
        <p:spPr bwMode="auto">
          <a:xfrm>
            <a:off x="685800" y="4343400"/>
            <a:ext cx="5414963" cy="4100513"/>
          </a:xfrm>
          <a:noFill/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Lukasz Please add descriptive text: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„A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Condor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Pilot-Job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an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application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point of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view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request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set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resources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that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can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later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accessed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via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local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Condor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pool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.“</a:t>
            </a:r>
            <a:endParaRPr lang="en-US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4DA2A-F2F4-D74A-8AEC-1933B33E97E0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034553"/>
            <a:ext cx="8001000" cy="3823447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608" tIns="91440" rIns="274320" bIns="91440" rtlCol="0" anchor="t" anchorCtr="0">
            <a:normAutofit/>
          </a:bodyPr>
          <a:lstStyle>
            <a:lvl1pPr marL="0" indent="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157319"/>
            <a:ext cx="8915400" cy="877824"/>
          </a:xfrm>
        </p:spPr>
        <p:txBody>
          <a:bodyPr>
            <a:normAutofit/>
          </a:bodyPr>
          <a:lstStyle>
            <a:lvl1pPr>
              <a:defRPr sz="3800"/>
            </a:lvl1pPr>
          </a:lstStyle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AD4EB-88D0-C141-9474-CCD86A78CB94}" type="datetimeFigureOut">
              <a:rPr lang="en-US" smtClean="0"/>
              <a:pPr/>
              <a:t>5/17/10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665AF-92BA-E649-941D-268879B3EA8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24712"/>
            <a:ext cx="8915400" cy="914400"/>
          </a:xfrm>
          <a:solidFill>
            <a:schemeClr val="tx2"/>
          </a:solidFill>
        </p:spPr>
        <p:txBody>
          <a:bodyPr vert="horz" lIns="1188720" tIns="45720" rIns="274320" bIns="45720" rtlCol="0" anchor="ctr">
            <a:norm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487987" y="2048256"/>
            <a:ext cx="3427413" cy="4206240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2039112"/>
            <a:ext cx="4572000" cy="4224528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608" tIns="274320" rIns="274320" bIns="274320" rtlCol="0" anchor="t" anchorCtr="0">
            <a:normAutofit/>
          </a:bodyPr>
          <a:lstStyle>
            <a:lvl1pPr marL="0" indent="0"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</p:spPr>
        <p:txBody>
          <a:bodyPr/>
          <a:lstStyle/>
          <a:p>
            <a:fld id="{4C4AD4EB-88D0-C141-9474-CCD86A78CB94}" type="datetimeFigureOut">
              <a:rPr lang="en-US" smtClean="0"/>
              <a:pPr/>
              <a:t>5/17/10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665AF-92BA-E649-941D-268879B3EA8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</p:spPr>
        <p:txBody>
          <a:bodyPr tIns="137160" bIns="137160" anchor="b" anchorCtr="0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02305"/>
            <a:ext cx="8001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608" tIns="137160" rIns="274320" bIns="137160" rtlCol="0" anchor="t" anchorCtr="0">
            <a:normAutofit/>
          </a:bodyPr>
          <a:lstStyle>
            <a:lvl1pPr marL="0" indent="0" algn="l" defTabSz="914400" rtl="0" eaLnBrk="1" latinLnBrk="0" hangingPunct="1"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AD4EB-88D0-C141-9474-CCD86A78CB94}" type="datetimeFigureOut">
              <a:rPr lang="en-US" smtClean="0"/>
              <a:pPr/>
              <a:t>5/17/10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7988300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Click icon to add picture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 name="2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</p:spPr>
        <p:txBody>
          <a:bodyPr tIns="137160" bIns="137160" anchor="b" anchorCtr="0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02305"/>
            <a:ext cx="8001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608" tIns="137160" rIns="274320" bIns="137160" rtlCol="0" anchor="t" anchorCtr="0">
            <a:normAutofit/>
          </a:bodyPr>
          <a:lstStyle>
            <a:lvl1pPr marL="0" indent="0" algn="l" defTabSz="914400" rtl="0" eaLnBrk="1" latinLnBrk="0" hangingPunct="1"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</p:spPr>
        <p:txBody>
          <a:bodyPr/>
          <a:lstStyle/>
          <a:p>
            <a:fld id="{4C4AD4EB-88D0-C141-9474-CCD86A78CB94}" type="datetimeFigureOut">
              <a:rPr lang="en-US" smtClean="0"/>
              <a:pPr/>
              <a:t>5/17/10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3986784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4928616" y="1129553"/>
            <a:ext cx="3986784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Click icon to add picture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 name="3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</p:spPr>
        <p:txBody>
          <a:bodyPr tIns="137160" bIns="137160" anchor="b" anchorCtr="0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02305"/>
            <a:ext cx="8001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608" tIns="137160" rIns="274320" bIns="137160" rtlCol="0" anchor="t" anchorCtr="0">
            <a:normAutofit/>
          </a:bodyPr>
          <a:lstStyle>
            <a:lvl1pPr marL="0" indent="0" algn="l" defTabSz="914400" rtl="0" eaLnBrk="1" latinLnBrk="0" hangingPunct="1"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</p:spPr>
        <p:txBody>
          <a:bodyPr/>
          <a:lstStyle/>
          <a:p>
            <a:fld id="{4C4AD4EB-88D0-C141-9474-CCD86A78CB94}" type="datetimeFigureOut">
              <a:rPr lang="en-US" smtClean="0"/>
              <a:pPr/>
              <a:t>5/17/10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6601968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7543800" y="1129553"/>
            <a:ext cx="1371600" cy="148132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7543800" y="2629169"/>
            <a:ext cx="1371600" cy="148132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Click icon to add picture</a:t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AD4EB-88D0-C141-9474-CCD86A78CB94}" type="datetimeFigureOut">
              <a:rPr lang="en-US" smtClean="0"/>
              <a:pPr/>
              <a:t>5/17/10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665AF-92BA-E649-941D-268879B3EA8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87553" y="1129554"/>
            <a:ext cx="914400" cy="5533278"/>
          </a:xfrm>
        </p:spPr>
        <p:txBody>
          <a:bodyPr vert="eaVert" lIns="274320" tIns="685800" bIns="685800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17600" y="1734671"/>
            <a:ext cx="6426200" cy="454230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AD4EB-88D0-C141-9474-CCD86A78CB94}" type="datetimeFigureOut">
              <a:rPr lang="en-US" smtClean="0"/>
              <a:pPr/>
              <a:t>5/17/10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665AF-92BA-E649-941D-268879B3EA8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6481" y="273629"/>
            <a:ext cx="8226720" cy="114348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F4E8BC8-EE91-D843-BCA2-CBD8D82325D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7947" y="1529880"/>
            <a:ext cx="7966954" cy="4608884"/>
          </a:xfrm>
        </p:spPr>
        <p:txBody>
          <a:bodyPr/>
          <a:lstStyle>
            <a:lvl1pPr>
              <a:buClr>
                <a:schemeClr val="tx1">
                  <a:lumMod val="75000"/>
                  <a:lumOff val="25000"/>
                </a:schemeClr>
              </a:buClr>
              <a:defRPr/>
            </a:lvl1pPr>
            <a:lvl2pPr>
              <a:buClr>
                <a:schemeClr val="tx1">
                  <a:lumMod val="95000"/>
                  <a:lumOff val="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bg2"/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AD4EB-88D0-C141-9474-CCD86A78CB94}" type="datetimeFigureOut">
              <a:rPr lang="en-US" smtClean="0"/>
              <a:pPr/>
              <a:t>5/17/10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665AF-92BA-E649-941D-268879B3EA81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1"/>
          <p:cNvPicPr>
            <a:picLocks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94958" y="263714"/>
            <a:ext cx="786525" cy="7096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5025435"/>
            <a:ext cx="8915400" cy="914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943600"/>
            <a:ext cx="8001000" cy="914400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608" tIns="91440" rIns="274320" bIns="91440" rtlCol="0" anchor="t" anchorCtr="0"/>
          <a:lstStyle>
            <a:lvl1pPr marL="0" indent="0" algn="l" defTabSz="914400" rtl="0" eaLnBrk="1" latinLnBrk="0" hangingPunct="1">
              <a:spcBef>
                <a:spcPts val="300"/>
              </a:spcBef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AD4EB-88D0-C141-9474-CCD86A78CB94}" type="datetimeFigureOut">
              <a:rPr lang="en-US" smtClean="0"/>
              <a:pPr/>
              <a:t>5/17/10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7988300" cy="38862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Click icon to add picture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200399"/>
            <a:ext cx="8915400" cy="2286000"/>
          </a:xfrm>
          <a:solidFill>
            <a:schemeClr val="tx2"/>
          </a:solidFill>
        </p:spPr>
        <p:txBody>
          <a:bodyPr vert="horz" lIns="1188720" tIns="45720" rIns="274320" bIns="45720" rtlCol="0" anchor="b" anchorCtr="0">
            <a:norm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5484607"/>
            <a:ext cx="8001000" cy="777240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608" tIns="91440" rIns="274320" bIns="91440" rtlCol="0" anchor="ctr" anchorCtr="0">
            <a:normAutofit/>
          </a:bodyPr>
          <a:lstStyle>
            <a:lvl1pPr marL="0" indent="0" algn="l" defTabSz="914400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 pitchFamily="18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AD4EB-88D0-C141-9474-CCD86A78CB94}" type="datetimeFigureOut">
              <a:rPr lang="en-US" smtClean="0"/>
              <a:pPr/>
              <a:t>5/17/10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665AF-92BA-E649-941D-268879B3EA8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17600" y="2595563"/>
            <a:ext cx="3566160" cy="368141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7534" y="2595563"/>
            <a:ext cx="3566160" cy="368141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</p:spPr>
        <p:txBody>
          <a:bodyPr/>
          <a:lstStyle/>
          <a:p>
            <a:fld id="{4C4AD4EB-88D0-C141-9474-CCD86A78CB94}" type="datetimeFigureOut">
              <a:rPr lang="en-US" smtClean="0"/>
              <a:pPr/>
              <a:t>5/17/10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665AF-92BA-E649-941D-268879B3EA8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588" y="2017713"/>
            <a:ext cx="3566160" cy="877887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588" y="3065929"/>
            <a:ext cx="3566160" cy="321104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47534" y="2017713"/>
            <a:ext cx="3566160" cy="877887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47534" y="3065929"/>
            <a:ext cx="3566160" cy="321104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</p:spPr>
        <p:txBody>
          <a:bodyPr/>
          <a:lstStyle/>
          <a:p>
            <a:fld id="{4C4AD4EB-88D0-C141-9474-CCD86A78CB94}" type="datetimeFigureOut">
              <a:rPr lang="en-US" smtClean="0"/>
              <a:pPr/>
              <a:t>5/17/10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120588" y="188259"/>
            <a:ext cx="28956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665AF-92BA-E649-941D-268879B3EA81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1212028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5238974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212028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5238974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212028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238974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AD4EB-88D0-C141-9474-CCD86A78CB94}" type="datetimeFigureOut">
              <a:rPr lang="en-US" smtClean="0"/>
              <a:pPr/>
              <a:t>5/17/10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665AF-92BA-E649-941D-268879B3EA8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AD4EB-88D0-C141-9474-CCD86A78CB94}" type="datetimeFigureOut">
              <a:rPr lang="en-US" smtClean="0"/>
              <a:pPr/>
              <a:t>5/17/10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665AF-92BA-E649-941D-268879B3EA8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24712"/>
            <a:ext cx="8915400" cy="914400"/>
          </a:xfrm>
          <a:solidFill>
            <a:schemeClr val="tx2"/>
          </a:solidFill>
        </p:spPr>
        <p:txBody>
          <a:bodyPr vert="horz" lIns="1188720" tIns="45720" rIns="274320" bIns="45720" rtlCol="0" anchor="ctr">
            <a:norm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47534" y="2590800"/>
            <a:ext cx="3566160" cy="3686175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00952" y="2039111"/>
            <a:ext cx="3566160" cy="4224528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608" tIns="274320" rIns="274320" bIns="274320" rtlCol="0" anchor="t" anchorCtr="0">
            <a:normAutofit/>
          </a:bodyPr>
          <a:lstStyle>
            <a:lvl1pPr marL="0" indent="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</p:spPr>
        <p:txBody>
          <a:bodyPr/>
          <a:lstStyle/>
          <a:p>
            <a:fld id="{4C4AD4EB-88D0-C141-9474-CCD86A78CB94}" type="datetimeFigureOut">
              <a:rPr lang="en-US" smtClean="0"/>
              <a:pPr/>
              <a:t>5/17/10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665AF-92BA-E649-941D-268879B3EA8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4" Type="http://schemas.openxmlformats.org/officeDocument/2006/relationships/slideLayout" Target="../slideLayouts/slideLayout14.xml"/><Relationship Id="rId4" Type="http://schemas.openxmlformats.org/officeDocument/2006/relationships/slideLayout" Target="../slideLayouts/slideLayout4.xml"/><Relationship Id="rId7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6" Type="http://schemas.openxmlformats.org/officeDocument/2006/relationships/slideLayout" Target="../slideLayouts/slideLayout16.xml"/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0" Type="http://schemas.openxmlformats.org/officeDocument/2006/relationships/slideLayout" Target="../slideLayouts/slideLayout1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9" Type="http://schemas.openxmlformats.org/officeDocument/2006/relationships/slideLayout" Target="../slideLayouts/slideLayout9.xml"/><Relationship Id="rId3" Type="http://schemas.openxmlformats.org/officeDocument/2006/relationships/slideLayout" Target="../slideLayouts/slideLayout3.xml"/><Relationship Id="rId18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14424" y="263714"/>
            <a:ext cx="8029576" cy="914400"/>
          </a:xfrm>
          <a:prstGeom prst="rect">
            <a:avLst/>
          </a:prstGeom>
          <a:solidFill>
            <a:schemeClr val="tx2"/>
          </a:solidFill>
        </p:spPr>
        <p:txBody>
          <a:bodyPr vert="horz" lIns="1188720" tIns="45720" rIns="27432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4424" y="1549124"/>
            <a:ext cx="7610476" cy="47917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80094" y="18825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C4AD4EB-88D0-C141-9474-CCD86A78CB94}" type="datetimeFigureOut">
              <a:rPr lang="en-US" smtClean="0"/>
              <a:pPr/>
              <a:t>5/17/10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20588" y="188259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89894" y="6569075"/>
            <a:ext cx="457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DF7665AF-92BA-E649-941D-268879B3EA8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14400" y="0"/>
            <a:ext cx="7999413" cy="18288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914400" y="6675120"/>
            <a:ext cx="7999413" cy="18288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9" name="Picture 1"/>
          <p:cNvPicPr>
            <a:picLocks noChangeArrowheads="1"/>
          </p:cNvPicPr>
          <p:nvPr userDrawn="1"/>
        </p:nvPicPr>
        <p:blipFill>
          <a:blip r:embed="rId18"/>
          <a:srcRect/>
          <a:stretch>
            <a:fillRect/>
          </a:stretch>
        </p:blipFill>
        <p:spPr bwMode="auto">
          <a:xfrm>
            <a:off x="94958" y="263714"/>
            <a:ext cx="786525" cy="7096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marL="0" indent="0" algn="l" defTabSz="914400" rtl="0" eaLnBrk="1" latinLnBrk="0" hangingPunct="1">
        <a:spcBef>
          <a:spcPct val="0"/>
        </a:spcBef>
        <a:buNone/>
        <a:defRPr sz="32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2000"/>
        </a:spcBef>
        <a:buClr>
          <a:schemeClr val="tx1">
            <a:lumMod val="95000"/>
            <a:lumOff val="5000"/>
          </a:schemeClr>
        </a:buClr>
        <a:buFont typeface="Wingdings 2" pitchFamily="18" charset="2"/>
        <a:buChar char="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336550" algn="l" defTabSz="914400" rtl="0" eaLnBrk="1" latinLnBrk="0" hangingPunct="1">
        <a:spcBef>
          <a:spcPts val="600"/>
        </a:spcBef>
        <a:buClr>
          <a:schemeClr val="tx1">
            <a:lumMod val="85000"/>
            <a:lumOff val="15000"/>
          </a:schemeClr>
        </a:buClr>
        <a:buFont typeface="Arial"/>
        <a:buChar char="•"/>
        <a:defRPr sz="1800" kern="1200">
          <a:solidFill>
            <a:schemeClr val="accent5"/>
          </a:solidFill>
          <a:latin typeface="+mn-lt"/>
          <a:ea typeface="+mn-ea"/>
          <a:cs typeface="+mn-cs"/>
        </a:defRPr>
      </a:lvl2pPr>
      <a:lvl3pPr marL="1035050" indent="-349250" algn="l" defTabSz="914400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Font typeface="Arial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371600" indent="-336550" algn="l" defTabSz="914400" rtl="0" eaLnBrk="1" latinLnBrk="0" hangingPunct="1">
        <a:spcBef>
          <a:spcPts val="600"/>
        </a:spcBef>
        <a:buClr>
          <a:schemeClr val="tx1">
            <a:lumMod val="65000"/>
            <a:lumOff val="35000"/>
          </a:schemeClr>
        </a:buClr>
        <a:buFont typeface="Arial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720850" indent="-349250" algn="l" defTabSz="914400" rtl="0" eaLnBrk="1" latinLnBrk="0" hangingPunct="1">
        <a:spcBef>
          <a:spcPts val="600"/>
        </a:spcBef>
        <a:buClr>
          <a:schemeClr val="tx1">
            <a:lumMod val="50000"/>
            <a:lumOff val="50000"/>
          </a:schemeClr>
        </a:buClr>
        <a:buFont typeface="Arial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7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://saga.cct.lsu.edu/" TargetMode="External"/><Relationship Id="rId6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3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3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4" Type="http://schemas.openxmlformats.org/officeDocument/2006/relationships/image" Target="../media/image10.jpeg"/><Relationship Id="rId5" Type="http://schemas.openxmlformats.org/officeDocument/2006/relationships/image" Target="../media/image11.png"/><Relationship Id="rId7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Relationship Id="rId6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45519" y="2471139"/>
            <a:ext cx="8548701" cy="2945979"/>
          </a:xfrm>
        </p:spPr>
        <p:txBody>
          <a:bodyPr>
            <a:normAutofit/>
          </a:bodyPr>
          <a:lstStyle/>
          <a:p>
            <a:r>
              <a:rPr lang="en-US" sz="2200" dirty="0" smtClean="0"/>
              <a:t>Andre </a:t>
            </a:r>
            <a:r>
              <a:rPr lang="en-US" sz="2200" dirty="0" err="1" smtClean="0"/>
              <a:t>Luckow</a:t>
            </a:r>
            <a:r>
              <a:rPr lang="en-US" sz="2200" dirty="0" smtClean="0"/>
              <a:t>, Lukasz </a:t>
            </a:r>
            <a:r>
              <a:rPr lang="en-US" sz="2200" dirty="0" err="1" smtClean="0"/>
              <a:t>Lacinski</a:t>
            </a:r>
            <a:r>
              <a:rPr lang="en-US" sz="2200" dirty="0" smtClean="0"/>
              <a:t> and Shantenu Jha</a:t>
            </a:r>
          </a:p>
          <a:p>
            <a:r>
              <a:rPr lang="en-US" sz="2400" dirty="0" smtClean="0"/>
              <a:t>	</a:t>
            </a:r>
          </a:p>
          <a:p>
            <a:endParaRPr lang="en-US" sz="2400" dirty="0" smtClean="0">
              <a:hlinkClick r:id="rId3"/>
            </a:endParaRPr>
          </a:p>
          <a:p>
            <a:r>
              <a:rPr lang="en-US" sz="2400" dirty="0" smtClean="0">
                <a:hlinkClick r:id="rId3"/>
              </a:rPr>
              <a:t>http://saga.cct.lsu.edu/</a:t>
            </a:r>
            <a:r>
              <a:rPr lang="en-US" sz="2400" dirty="0" smtClean="0"/>
              <a:t> </a:t>
            </a:r>
          </a:p>
          <a:p>
            <a:endParaRPr lang="en-US" sz="2400" dirty="0" smtClean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5518" y="1544470"/>
            <a:ext cx="8569881" cy="877824"/>
          </a:xfrm>
        </p:spPr>
        <p:txBody>
          <a:bodyPr>
            <a:normAutofit fontScale="90000"/>
          </a:bodyPr>
          <a:lstStyle/>
          <a:p>
            <a:r>
              <a:rPr lang="en-US" sz="2400" dirty="0" smtClean="0"/>
              <a:t>SAGA </a:t>
            </a:r>
            <a:r>
              <a:rPr lang="en-US" sz="2400" dirty="0" err="1" smtClean="0"/>
              <a:t>BigJob</a:t>
            </a:r>
            <a:r>
              <a:rPr lang="en-US" sz="2400" dirty="0" smtClean="0"/>
              <a:t>: An Extensible, Interoperable Pilot-Job Abstraction for Distributed Applications &amp; Systems</a:t>
            </a:r>
            <a:endParaRPr lang="en-US" sz="28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55615" y="5628515"/>
            <a:ext cx="584304" cy="58430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4176" y="5791067"/>
            <a:ext cx="1079685" cy="421752"/>
          </a:xfrm>
          <a:prstGeom prst="rect">
            <a:avLst/>
          </a:prstGeom>
        </p:spPr>
      </p:pic>
      <p:pic>
        <p:nvPicPr>
          <p:cNvPr id="8" name="Picture 7" descr="EPSRC_logo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27527" y="5688645"/>
            <a:ext cx="1211385" cy="403795"/>
          </a:xfrm>
          <a:prstGeom prst="rect">
            <a:avLst/>
          </a:prstGeom>
        </p:spPr>
      </p:pic>
      <p:pic>
        <p:nvPicPr>
          <p:cNvPr id="11" name="Content Placeholder 3" descr="distributed_pilot_job.png"/>
          <p:cNvPicPr>
            <a:picLocks noChangeAspect="1"/>
          </p:cNvPicPr>
          <p:nvPr/>
        </p:nvPicPr>
        <p:blipFill>
          <a:blip r:embed="rId7"/>
          <a:srcRect l="-7759" r="-7759"/>
          <a:stretch>
            <a:fillRect/>
          </a:stretch>
        </p:blipFill>
        <p:spPr>
          <a:xfrm>
            <a:off x="5353861" y="3157682"/>
            <a:ext cx="3790139" cy="2192596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600" dirty="0" smtClean="0"/>
              <a:t>Pilot-Jobs: Commonly Used Abstraction</a:t>
            </a:r>
            <a:endParaRPr lang="en-US" sz="2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Pilot-Jobs: Decouple Resource Allocation from Resource-Workload binding</a:t>
            </a:r>
          </a:p>
          <a:p>
            <a:r>
              <a:rPr lang="en-US" dirty="0" smtClean="0"/>
              <a:t>Pilot-Jobs are used for:</a:t>
            </a:r>
          </a:p>
          <a:p>
            <a:pPr lvl="1"/>
            <a:r>
              <a:rPr lang="en-US" dirty="0" smtClean="0"/>
              <a:t>Enhancing resource </a:t>
            </a:r>
            <a:r>
              <a:rPr lang="en-US" dirty="0" err="1" smtClean="0"/>
              <a:t>utilisation</a:t>
            </a:r>
            <a:endParaRPr lang="en-US" dirty="0" smtClean="0"/>
          </a:p>
          <a:p>
            <a:pPr lvl="1"/>
            <a:r>
              <a:rPr lang="en-US" dirty="0" smtClean="0"/>
              <a:t>Lowering wait time for multiple jobs (better </a:t>
            </a:r>
            <a:r>
              <a:rPr lang="en-US" dirty="0" err="1" smtClean="0"/>
              <a:t>predictibility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Facilitate high-throughput simulations</a:t>
            </a:r>
          </a:p>
          <a:p>
            <a:pPr lvl="1"/>
            <a:r>
              <a:rPr lang="en-US" dirty="0" smtClean="0"/>
              <a:t>Basis for Application-level Scheduling Resource binding</a:t>
            </a:r>
          </a:p>
          <a:p>
            <a:r>
              <a:rPr lang="en-US" dirty="0" err="1" smtClean="0"/>
              <a:t>Falkon</a:t>
            </a:r>
            <a:r>
              <a:rPr lang="en-US" dirty="0" smtClean="0"/>
              <a:t>, Condor Glide-in</a:t>
            </a:r>
          </a:p>
          <a:p>
            <a:pPr lvl="1"/>
            <a:r>
              <a:rPr lang="en-US" dirty="0" smtClean="0"/>
              <a:t>Do not support MPI</a:t>
            </a:r>
          </a:p>
          <a:p>
            <a:pPr lvl="1"/>
            <a:r>
              <a:rPr lang="en-US" dirty="0" smtClean="0"/>
              <a:t>All of the above are coupled/bound to specific back-ends</a:t>
            </a:r>
          </a:p>
          <a:p>
            <a:r>
              <a:rPr lang="en-US" dirty="0" err="1" smtClean="0"/>
              <a:t>Ganga</a:t>
            </a:r>
            <a:r>
              <a:rPr lang="en-US" dirty="0" smtClean="0"/>
              <a:t>-Diane (EGEE/EGI), DIRAC/WMS, PANDA</a:t>
            </a:r>
          </a:p>
          <a:p>
            <a:pPr lvl="1"/>
            <a:r>
              <a:rPr lang="en-US" dirty="0" smtClean="0"/>
              <a:t>Frameworks based upon Pilot-Jobs (pull model) for specific PGI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Abstractions for Dynamic Execution (3)</a:t>
            </a:r>
            <a:br>
              <a:rPr lang="en-US" sz="2400" dirty="0" smtClean="0"/>
            </a:br>
            <a:r>
              <a:rPr lang="en-US" sz="2400" dirty="0" smtClean="0"/>
              <a:t>SAGA Pilot-Job Framework</a:t>
            </a: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75" y="1529879"/>
            <a:ext cx="8198878" cy="4860225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SAGA Pilot-Job Framework has three main components:</a:t>
            </a:r>
          </a:p>
          <a:p>
            <a:pPr lvl="1"/>
            <a:r>
              <a:rPr lang="en-US" dirty="0" err="1" smtClean="0"/>
              <a:t>BigJob</a:t>
            </a:r>
            <a:r>
              <a:rPr lang="en-US" dirty="0" smtClean="0"/>
              <a:t> Manager: </a:t>
            </a:r>
          </a:p>
          <a:p>
            <a:pPr lvl="2"/>
            <a:r>
              <a:rPr lang="en-US" dirty="0" smtClean="0"/>
              <a:t>Provides the Pilot-Job abstraction to end-user</a:t>
            </a:r>
          </a:p>
          <a:p>
            <a:pPr lvl="2"/>
            <a:r>
              <a:rPr lang="en-US" dirty="0" err="1" smtClean="0"/>
              <a:t>BigJob</a:t>
            </a:r>
            <a:r>
              <a:rPr lang="en-US" dirty="0" smtClean="0"/>
              <a:t> launches a </a:t>
            </a:r>
            <a:r>
              <a:rPr lang="en-US" dirty="0" smtClean="0"/>
              <a:t>job, which is </a:t>
            </a:r>
            <a:r>
              <a:rPr lang="en-US" dirty="0" smtClean="0"/>
              <a:t>a </a:t>
            </a:r>
            <a:r>
              <a:rPr lang="en-US" dirty="0" err="1" smtClean="0"/>
              <a:t>BigJob</a:t>
            </a:r>
            <a:r>
              <a:rPr lang="en-US" dirty="0" smtClean="0"/>
              <a:t> agent</a:t>
            </a:r>
          </a:p>
          <a:p>
            <a:pPr lvl="2"/>
            <a:r>
              <a:rPr lang="en-US" dirty="0" smtClean="0"/>
              <a:t>Sub-jobs are submitted</a:t>
            </a:r>
            <a:r>
              <a:rPr lang="en-US" dirty="0" smtClean="0"/>
              <a:t> to </a:t>
            </a:r>
            <a:r>
              <a:rPr lang="en-US" dirty="0" err="1" smtClean="0"/>
              <a:t>BigJob</a:t>
            </a:r>
            <a:r>
              <a:rPr lang="en-US" dirty="0" smtClean="0"/>
              <a:t> Manager; </a:t>
            </a:r>
            <a:r>
              <a:rPr lang="en-US" dirty="0" smtClean="0"/>
              <a:t> </a:t>
            </a:r>
          </a:p>
          <a:p>
            <a:pPr lvl="2"/>
            <a:r>
              <a:rPr lang="en-US" dirty="0" smtClean="0"/>
              <a:t>Ensures </a:t>
            </a:r>
            <a:r>
              <a:rPr lang="en-US" dirty="0" smtClean="0"/>
              <a:t>sub-job gets right resource based</a:t>
            </a:r>
            <a:r>
              <a:rPr lang="en-US" dirty="0" smtClean="0"/>
              <a:t> (Job Id)</a:t>
            </a:r>
          </a:p>
          <a:p>
            <a:pPr lvl="1"/>
            <a:r>
              <a:rPr lang="en-US" dirty="0" err="1" smtClean="0"/>
              <a:t>BigJob</a:t>
            </a:r>
            <a:r>
              <a:rPr lang="en-US" dirty="0" smtClean="0"/>
              <a:t> Agent:</a:t>
            </a:r>
          </a:p>
          <a:p>
            <a:pPr lvl="2"/>
            <a:r>
              <a:rPr lang="en-US" dirty="0" smtClean="0"/>
              <a:t>Represents the Pilot-</a:t>
            </a:r>
            <a:r>
              <a:rPr lang="en-US" dirty="0" smtClean="0"/>
              <a:t>Job; Application</a:t>
            </a:r>
            <a:r>
              <a:rPr lang="en-US" dirty="0" smtClean="0"/>
              <a:t>-level Resource </a:t>
            </a:r>
            <a:r>
              <a:rPr lang="en-US" dirty="0" smtClean="0"/>
              <a:t>Manager</a:t>
            </a:r>
          </a:p>
          <a:p>
            <a:pPr lvl="1"/>
            <a:r>
              <a:rPr lang="en-US" dirty="0" smtClean="0"/>
              <a:t>Communication Board (Advert Service):</a:t>
            </a:r>
          </a:p>
          <a:p>
            <a:pPr lvl="2"/>
            <a:r>
              <a:rPr lang="en-US" dirty="0" smtClean="0"/>
              <a:t>Communication and Coordination between </a:t>
            </a:r>
            <a:r>
              <a:rPr lang="en-US" dirty="0" err="1" smtClean="0"/>
              <a:t>BigJob</a:t>
            </a:r>
            <a:r>
              <a:rPr lang="en-US" dirty="0" smtClean="0"/>
              <a:t> Manager and Agent</a:t>
            </a:r>
          </a:p>
          <a:p>
            <a:r>
              <a:rPr lang="en-US" dirty="0" err="1" smtClean="0"/>
              <a:t>BigJob</a:t>
            </a:r>
            <a:r>
              <a:rPr lang="en-US" dirty="0" smtClean="0"/>
              <a:t> and Sub-Job classes/</a:t>
            </a:r>
            <a:r>
              <a:rPr lang="en-US" dirty="0" smtClean="0"/>
              <a:t>interfaces (Higher-level Functionality)</a:t>
            </a:r>
          </a:p>
          <a:p>
            <a:pPr lvl="1"/>
            <a:r>
              <a:rPr lang="en-US" dirty="0" smtClean="0"/>
              <a:t>Extension of SAGA job API	</a:t>
            </a:r>
          </a:p>
          <a:p>
            <a:pPr lvl="2"/>
            <a:r>
              <a:rPr lang="en-US" dirty="0" smtClean="0"/>
              <a:t>Uses SAGA job state-model; regular SAGA job description</a:t>
            </a:r>
          </a:p>
          <a:p>
            <a:pPr lvl="1"/>
            <a:r>
              <a:rPr lang="en-US" dirty="0" smtClean="0"/>
              <a:t>Uses Advert service and files </a:t>
            </a:r>
            <a:r>
              <a:rPr lang="en-US" dirty="0" smtClean="0"/>
              <a:t>API</a:t>
            </a:r>
          </a:p>
          <a:p>
            <a:pPr lvl="1"/>
            <a:endParaRPr lang="en-US" dirty="0" smtClean="0"/>
          </a:p>
        </p:txBody>
      </p:sp>
      <p:pic>
        <p:nvPicPr>
          <p:cNvPr id="4" name="Content Placeholder 3" descr="bigjob.png"/>
          <p:cNvPicPr>
            <a:picLocks noChangeAspect="1"/>
          </p:cNvPicPr>
          <p:nvPr/>
        </p:nvPicPr>
        <p:blipFill>
          <a:blip r:embed="rId2"/>
          <a:srcRect l="-2356" r="-2356"/>
          <a:stretch>
            <a:fillRect/>
          </a:stretch>
        </p:blipFill>
        <p:spPr>
          <a:xfrm>
            <a:off x="6226208" y="1917566"/>
            <a:ext cx="2901540" cy="167854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600" dirty="0" smtClean="0"/>
              <a:t>SAGA Pilot-Job:  Condor </a:t>
            </a:r>
            <a:endParaRPr lang="en-US" sz="2600" dirty="0"/>
          </a:p>
        </p:txBody>
      </p:sp>
      <p:pic>
        <p:nvPicPr>
          <p:cNvPr id="6" name="Content Placeholder 5" descr="bigjob_condor_v2.png"/>
          <p:cNvPicPr>
            <a:picLocks noGrp="1" noChangeAspect="1"/>
          </p:cNvPicPr>
          <p:nvPr>
            <p:ph idx="1"/>
          </p:nvPr>
        </p:nvPicPr>
        <p:blipFill>
          <a:blip r:embed="rId2"/>
          <a:srcRect l="-24323" r="-24323"/>
          <a:stretch>
            <a:fillRect/>
          </a:stretch>
        </p:blipFill>
        <p:spPr>
          <a:xfrm>
            <a:off x="757947" y="1529879"/>
            <a:ext cx="8516968" cy="4927067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600" dirty="0" smtClean="0"/>
              <a:t>SAGA Pilot-Job:  Condor (2) </a:t>
            </a:r>
            <a:endParaRPr lang="en-US" sz="26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Condor </a:t>
            </a:r>
            <a:r>
              <a:rPr lang="en-US" dirty="0" smtClean="0"/>
              <a:t>Glide-In</a:t>
            </a:r>
            <a:r>
              <a:rPr lang="en-US" dirty="0" smtClean="0"/>
              <a:t> is a native </a:t>
            </a:r>
            <a:r>
              <a:rPr lang="en-US" dirty="0" smtClean="0"/>
              <a:t>Pilot-Job </a:t>
            </a:r>
            <a:r>
              <a:rPr lang="en-US" dirty="0" smtClean="0"/>
              <a:t>functionality for Condor</a:t>
            </a:r>
          </a:p>
          <a:p>
            <a:pPr lvl="1"/>
            <a:r>
              <a:rPr lang="en-US" dirty="0" smtClean="0"/>
              <a:t>To </a:t>
            </a:r>
            <a:r>
              <a:rPr lang="en-US" dirty="0" smtClean="0"/>
              <a:t>use </a:t>
            </a:r>
            <a:r>
              <a:rPr lang="en-US" dirty="0" err="1" smtClean="0"/>
              <a:t>BigJob</a:t>
            </a:r>
            <a:r>
              <a:rPr lang="en-US" dirty="0" smtClean="0"/>
              <a:t> Condor</a:t>
            </a:r>
            <a:r>
              <a:rPr lang="en-US" dirty="0" smtClean="0"/>
              <a:t> with Glide-In</a:t>
            </a:r>
          </a:p>
          <a:p>
            <a:pPr lvl="1"/>
            <a:r>
              <a:rPr lang="en-US" dirty="0" smtClean="0"/>
              <a:t>A </a:t>
            </a:r>
            <a:r>
              <a:rPr lang="en-US" dirty="0" smtClean="0"/>
              <a:t>local Condor pool is </a:t>
            </a:r>
            <a:r>
              <a:rPr lang="en-US" dirty="0" smtClean="0"/>
              <a:t>required (we choose multiple LONI clusters)</a:t>
            </a:r>
          </a:p>
          <a:p>
            <a:r>
              <a:rPr lang="en-US" dirty="0" smtClean="0"/>
              <a:t>With the instantiation of a big-job object a Condor Glide-In (Condor-G) job is started at the remote resource via the SAGA Condor adaptor</a:t>
            </a:r>
          </a:p>
          <a:p>
            <a:r>
              <a:rPr lang="en-US" dirty="0" smtClean="0"/>
              <a:t>The Condor-G job starts the master and </a:t>
            </a:r>
            <a:r>
              <a:rPr lang="en-US" dirty="0" err="1" smtClean="0"/>
              <a:t>startd</a:t>
            </a:r>
            <a:r>
              <a:rPr lang="en-US" dirty="0" smtClean="0"/>
              <a:t> daemon on the remote resource and adds these resources to the local Condor pool</a:t>
            </a:r>
          </a:p>
          <a:p>
            <a:r>
              <a:rPr lang="en-US" dirty="0" smtClean="0"/>
              <a:t>Sub-jobs are dispatched to remote resources via the SAGA Condor adaptor and the local Condor pool</a:t>
            </a:r>
          </a:p>
          <a:p>
            <a:r>
              <a:rPr lang="en-US" dirty="0" smtClean="0"/>
              <a:t>Advanced Condor capabilities, such as matchmaking, scheduling and automatic re-scheduling, are re-used </a:t>
            </a:r>
            <a:endParaRPr lang="en-US" dirty="0"/>
          </a:p>
        </p:txBody>
      </p:sp>
      <p:sp>
        <p:nvSpPr>
          <p:cNvPr id="5" name="Textfeld 4"/>
          <p:cNvSpPr txBox="1"/>
          <p:nvPr/>
        </p:nvSpPr>
        <p:spPr>
          <a:xfrm>
            <a:off x="8406389" y="171072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600" dirty="0" smtClean="0"/>
              <a:t>SAGA Pilot-Job:  Cloud </a:t>
            </a:r>
            <a:endParaRPr lang="en-US" sz="26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SAGA </a:t>
            </a:r>
            <a:r>
              <a:rPr lang="en-US" dirty="0" err="1" smtClean="0"/>
              <a:t>BigJob</a:t>
            </a:r>
            <a:r>
              <a:rPr lang="en-US" dirty="0" smtClean="0"/>
              <a:t> API provides unified abstraction to different Cloud </a:t>
            </a:r>
            <a:r>
              <a:rPr lang="en-US" dirty="0" err="1" smtClean="0"/>
              <a:t>backends</a:t>
            </a:r>
            <a:r>
              <a:rPr lang="en-US" dirty="0" smtClean="0"/>
              <a:t>. Backend specifics are encapsulated in a resource adaptor:</a:t>
            </a:r>
          </a:p>
          <a:p>
            <a:pPr lvl="1"/>
            <a:r>
              <a:rPr lang="en-US" dirty="0" smtClean="0"/>
              <a:t>Amazon EC2</a:t>
            </a:r>
          </a:p>
          <a:p>
            <a:pPr lvl="1"/>
            <a:r>
              <a:rPr lang="en-US" dirty="0" smtClean="0"/>
              <a:t>Eucalyptus (</a:t>
            </a:r>
            <a:r>
              <a:rPr lang="en-US" dirty="0" err="1" smtClean="0"/>
              <a:t>FutureGrid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Nimbus (</a:t>
            </a:r>
            <a:r>
              <a:rPr lang="en-US" dirty="0" err="1" smtClean="0"/>
              <a:t>ScienceCloud</a:t>
            </a:r>
            <a:r>
              <a:rPr lang="en-US" dirty="0" smtClean="0"/>
              <a:t>)</a:t>
            </a:r>
          </a:p>
          <a:p>
            <a:r>
              <a:rPr lang="en-US" dirty="0" smtClean="0"/>
              <a:t>VM images are setup during the initialization of big-job object</a:t>
            </a:r>
          </a:p>
          <a:p>
            <a:r>
              <a:rPr lang="en-US" dirty="0" smtClean="0"/>
              <a:t>No agent on image necessary – sub-jobs are directly dispatched by the </a:t>
            </a:r>
            <a:r>
              <a:rPr lang="en-US" dirty="0" err="1" smtClean="0"/>
              <a:t>BigJob</a:t>
            </a:r>
            <a:r>
              <a:rPr lang="en-US" dirty="0" smtClean="0"/>
              <a:t> Manager via the SAGA SSH adaptor</a:t>
            </a:r>
          </a:p>
          <a:p>
            <a:r>
              <a:rPr lang="en-US" dirty="0" smtClean="0"/>
              <a:t>Full support for MPI jobs on virtual VM clusters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 dirty="0" smtClean="0"/>
              <a:t>Deployment &amp; Scheduling of  Multiple  Infrastructure Independent Pilot-Jobs</a:t>
            </a:r>
            <a:endParaRPr lang="en-US" sz="2400" dirty="0"/>
          </a:p>
        </p:txBody>
      </p:sp>
      <p:pic>
        <p:nvPicPr>
          <p:cNvPr id="6" name="Content Placeholder 5" descr="distributed_pilot_job.png"/>
          <p:cNvPicPr>
            <a:picLocks noGrp="1" noChangeAspect="1"/>
          </p:cNvPicPr>
          <p:nvPr>
            <p:ph idx="1"/>
          </p:nvPr>
        </p:nvPicPr>
        <p:blipFill>
          <a:blip r:embed="rId2"/>
          <a:srcRect l="-7754" r="-7754"/>
          <a:stretch>
            <a:fillRect/>
          </a:stretch>
        </p:blipFill>
        <p:spPr/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BigJob</a:t>
            </a:r>
            <a:r>
              <a:rPr lang="en-US" dirty="0" smtClean="0"/>
              <a:t> Start-up Times</a:t>
            </a:r>
            <a:endParaRPr lang="en-US" dirty="0"/>
          </a:p>
        </p:txBody>
      </p:sp>
      <p:pic>
        <p:nvPicPr>
          <p:cNvPr id="4" name="Content Placeholder 3" descr="setup_time_xls.png"/>
          <p:cNvPicPr>
            <a:picLocks noGrp="1" noChangeAspect="1"/>
          </p:cNvPicPr>
          <p:nvPr>
            <p:ph idx="1"/>
          </p:nvPr>
        </p:nvPicPr>
        <p:blipFill>
          <a:blip r:embed="rId2"/>
          <a:srcRect l="-510" r="-510"/>
          <a:stretch>
            <a:fillRect/>
          </a:stretch>
        </p:blipFill>
        <p:spPr>
          <a:xfrm>
            <a:off x="662697" y="1529880"/>
            <a:ext cx="7966954" cy="4608884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Scenario A-1: NAMD Performance for Different Resource Configurations</a:t>
            </a:r>
            <a:endParaRPr lang="en-US" dirty="0"/>
          </a:p>
        </p:txBody>
      </p:sp>
      <p:pic>
        <p:nvPicPr>
          <p:cNvPr id="5" name="Content Placeholder 4" descr="namd_run.png"/>
          <p:cNvPicPr>
            <a:picLocks noGrp="1" noChangeAspect="1"/>
          </p:cNvPicPr>
          <p:nvPr>
            <p:ph idx="1"/>
          </p:nvPr>
        </p:nvPicPr>
        <p:blipFill>
          <a:blip r:embed="rId2"/>
          <a:srcRect l="-10403" r="-10403"/>
          <a:stretch>
            <a:fillRect/>
          </a:stretch>
        </p:blipFill>
        <p:spPr/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Scenario A-2: </a:t>
            </a:r>
            <a:r>
              <a:rPr lang="en-US" sz="2400" dirty="0" err="1" smtClean="0"/>
              <a:t>T</a:t>
            </a:r>
            <a:r>
              <a:rPr lang="en-US" sz="2400" baseline="-25000" dirty="0" err="1" smtClean="0"/>
              <a:t>c</a:t>
            </a:r>
            <a:r>
              <a:rPr lang="en-US" sz="2400" dirty="0" smtClean="0"/>
              <a:t> for Different Resource Configurations </a:t>
            </a:r>
            <a:endParaRPr lang="en-US" sz="2400" baseline="-25000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>
          <a:xfrm>
            <a:off x="524304" y="1706563"/>
            <a:ext cx="3820160" cy="434181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Each experiment was for 8 ensembles; repeated 4 times</a:t>
            </a:r>
          </a:p>
          <a:p>
            <a:r>
              <a:rPr lang="en-US" dirty="0" smtClean="0"/>
              <a:t>Cloud resources alone less suitable for tightly coupled workloads</a:t>
            </a:r>
          </a:p>
          <a:p>
            <a:r>
              <a:rPr lang="en-US" dirty="0" smtClean="0"/>
              <a:t>If Grid and Condor resources are only lightly loaded, additional Cloud resources provide no benefits</a:t>
            </a:r>
          </a:p>
          <a:p>
            <a:r>
              <a:rPr lang="en-US" dirty="0" smtClean="0"/>
              <a:t>However, Cloud resources provide great benefits if on-premise resources are heavily loaded</a:t>
            </a:r>
            <a:endParaRPr lang="en-US" dirty="0"/>
          </a:p>
        </p:txBody>
      </p:sp>
      <p:pic>
        <p:nvPicPr>
          <p:cNvPr id="10" name="Content Placeholder 9" descr="8replica_scenario_grid_condor_cloud.png"/>
          <p:cNvPicPr>
            <a:picLocks noGrp="1" noChangeAspect="1"/>
          </p:cNvPicPr>
          <p:nvPr>
            <p:ph sz="half" idx="2"/>
          </p:nvPr>
        </p:nvPicPr>
        <p:blipFill>
          <a:blip r:embed="rId2"/>
          <a:srcRect t="-26881" b="-26881"/>
          <a:stretch>
            <a:fillRect/>
          </a:stretch>
        </p:blipFill>
        <p:spPr>
          <a:xfrm>
            <a:off x="4344464" y="1417933"/>
            <a:ext cx="4485479" cy="4630442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2400" dirty="0" smtClean="0"/>
              <a:t>Scenario B: Facilitating Novel Execution Modes</a:t>
            </a:r>
            <a:br>
              <a:rPr lang="en-US" sz="2400" dirty="0" smtClean="0"/>
            </a:br>
            <a:endParaRPr lang="en-US" sz="2400" dirty="0"/>
          </a:p>
        </p:txBody>
      </p:sp>
      <p:sp>
        <p:nvSpPr>
          <p:cNvPr id="11" name="Text Placeholder 1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Interoperability and Scale-out enable new ways of resource planning and application </a:t>
            </a:r>
            <a:r>
              <a:rPr lang="en-US" dirty="0" smtClean="0"/>
              <a:t>execution</a:t>
            </a:r>
          </a:p>
          <a:p>
            <a:pPr lvl="1"/>
            <a:r>
              <a:rPr lang="en-US" dirty="0" smtClean="0"/>
              <a:t>Deadline</a:t>
            </a:r>
            <a:r>
              <a:rPr lang="en-US" dirty="0" smtClean="0"/>
              <a:t>-driven </a:t>
            </a:r>
            <a:r>
              <a:rPr lang="en-US" dirty="0" smtClean="0"/>
              <a:t>scheduling</a:t>
            </a:r>
            <a:endParaRPr lang="en-US" dirty="0" smtClean="0"/>
          </a:p>
          <a:p>
            <a:pPr lvl="2"/>
            <a:r>
              <a:rPr lang="en-US" dirty="0" smtClean="0"/>
              <a:t> </a:t>
            </a:r>
            <a:r>
              <a:rPr lang="en-US" dirty="0" smtClean="0"/>
              <a:t>e.g., Need Workload X done before time Y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In general novel usage modes of distributed </a:t>
            </a:r>
            <a:r>
              <a:rPr lang="en-US" dirty="0" smtClean="0"/>
              <a:t>CI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Adapt workload distribution and resource utilization to ensure completion</a:t>
            </a:r>
          </a:p>
          <a:p>
            <a:r>
              <a:rPr lang="en-US" dirty="0" smtClean="0"/>
              <a:t>Develop Progress Manager; monitor’s state of completion</a:t>
            </a:r>
          </a:p>
          <a:p>
            <a:pPr lvl="1"/>
            <a:r>
              <a:rPr lang="en-US" dirty="0" smtClean="0"/>
              <a:t>Based upon heuristics activates the Pilot-Jobs on Clouds </a:t>
            </a:r>
          </a:p>
          <a:p>
            <a:pPr lvl="1"/>
            <a:r>
              <a:rPr lang="en-US" dirty="0" smtClean="0"/>
              <a:t>Could keep </a:t>
            </a:r>
            <a:r>
              <a:rPr lang="en-US" dirty="0" err="1" smtClean="0"/>
              <a:t>VMs</a:t>
            </a:r>
            <a:r>
              <a:rPr lang="en-US" dirty="0" smtClean="0"/>
              <a:t> cold; or hot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le 1"/>
          <p:cNvSpPr>
            <a:spLocks noGrp="1"/>
          </p:cNvSpPr>
          <p:nvPr>
            <p:ph type="title"/>
          </p:nvPr>
        </p:nvSpPr>
        <p:spPr>
          <a:xfrm>
            <a:off x="928542" y="263714"/>
            <a:ext cx="8215458" cy="914400"/>
          </a:xfrm>
        </p:spPr>
        <p:txBody>
          <a:bodyPr>
            <a:noAutofit/>
          </a:bodyPr>
          <a:lstStyle/>
          <a:p>
            <a:r>
              <a:rPr lang="en-US" sz="2800" dirty="0" smtClean="0"/>
              <a:t>Understanding Distributed Applications</a:t>
            </a:r>
            <a:br>
              <a:rPr lang="en-US" sz="2800" dirty="0" smtClean="0"/>
            </a:br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</a:rPr>
              <a:t>IDEAS: First Principles Development Objectives</a:t>
            </a:r>
          </a:p>
        </p:txBody>
      </p:sp>
      <p:sp>
        <p:nvSpPr>
          <p:cNvPr id="33795" name="Content Placeholder 2"/>
          <p:cNvSpPr>
            <a:spLocks noGrp="1"/>
          </p:cNvSpPr>
          <p:nvPr>
            <p:ph idx="1"/>
          </p:nvPr>
        </p:nvSpPr>
        <p:spPr>
          <a:xfrm>
            <a:off x="757947" y="1874038"/>
            <a:ext cx="7966954" cy="4295090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 smtClean="0">
                <a:solidFill>
                  <a:srgbClr val="800000"/>
                </a:solidFill>
              </a:rPr>
              <a:t>Interoperability:</a:t>
            </a:r>
            <a:r>
              <a:rPr lang="en-US" b="1" dirty="0" smtClean="0"/>
              <a:t>  </a:t>
            </a:r>
            <a:r>
              <a:rPr lang="en-US" dirty="0" smtClean="0"/>
              <a:t>Ability to work across multiple distributed resources</a:t>
            </a:r>
          </a:p>
          <a:p>
            <a:r>
              <a:rPr lang="en-US" b="1" dirty="0" smtClean="0">
                <a:solidFill>
                  <a:srgbClr val="800000"/>
                </a:solidFill>
              </a:rPr>
              <a:t>Distributed Scale-Out:  </a:t>
            </a:r>
            <a:r>
              <a:rPr lang="en-US" dirty="0" smtClean="0"/>
              <a:t>The ability to utilize multiple distributed resources concurrently</a:t>
            </a:r>
          </a:p>
          <a:p>
            <a:r>
              <a:rPr lang="en-US" b="1" dirty="0" smtClean="0">
                <a:solidFill>
                  <a:srgbClr val="800000"/>
                </a:solidFill>
              </a:rPr>
              <a:t>Extensibility:</a:t>
            </a:r>
            <a:r>
              <a:rPr lang="en-US" dirty="0" smtClean="0">
                <a:solidFill>
                  <a:srgbClr val="800000"/>
                </a:solidFill>
              </a:rPr>
              <a:t> </a:t>
            </a:r>
            <a:r>
              <a:rPr lang="en-US" dirty="0" smtClean="0"/>
              <a:t>Support new patterns/abstractions, different programming systems, functionality &amp; Infrastructure</a:t>
            </a:r>
          </a:p>
          <a:p>
            <a:r>
              <a:rPr lang="en-US" b="1" dirty="0" err="1" smtClean="0">
                <a:solidFill>
                  <a:srgbClr val="800000"/>
                </a:solidFill>
              </a:rPr>
              <a:t>Adaptivity</a:t>
            </a:r>
            <a:r>
              <a:rPr lang="en-US" b="1" dirty="0" smtClean="0">
                <a:solidFill>
                  <a:srgbClr val="800000"/>
                </a:solidFill>
              </a:rPr>
              <a:t>:</a:t>
            </a:r>
            <a:r>
              <a:rPr lang="en-US" dirty="0" smtClean="0">
                <a:solidFill>
                  <a:srgbClr val="800000"/>
                </a:solidFill>
              </a:rPr>
              <a:t> </a:t>
            </a:r>
            <a:r>
              <a:rPr lang="en-US" dirty="0" smtClean="0"/>
              <a:t>Response to fluctuations in dynamic resource and availability of dynamic data </a:t>
            </a:r>
          </a:p>
          <a:p>
            <a:r>
              <a:rPr lang="en-US" b="1" dirty="0" smtClean="0">
                <a:solidFill>
                  <a:srgbClr val="800000"/>
                </a:solidFill>
              </a:rPr>
              <a:t>Simplicity:</a:t>
            </a:r>
            <a:r>
              <a:rPr lang="en-US" dirty="0" smtClean="0">
                <a:solidFill>
                  <a:srgbClr val="800000"/>
                </a:solidFill>
              </a:rPr>
              <a:t> </a:t>
            </a:r>
            <a:r>
              <a:rPr lang="en-US" dirty="0" smtClean="0"/>
              <a:t>Accommodate  above distributed concerns at different levels easily…</a:t>
            </a:r>
          </a:p>
          <a:p>
            <a:pPr>
              <a:buNone/>
            </a:pPr>
            <a:r>
              <a:rPr lang="en-US" dirty="0" smtClean="0">
                <a:solidFill>
                  <a:srgbClr val="800000"/>
                </a:solidFill>
              </a:rPr>
              <a:t>     Challenge: How to develop DA effectively and efficiently with the above as first-class objectives?</a:t>
            </a:r>
          </a:p>
          <a:p>
            <a:endParaRPr lang="en-US" dirty="0" smtClean="0"/>
          </a:p>
          <a:p>
            <a:endParaRPr lang="en-US" dirty="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6377" y="263714"/>
            <a:ext cx="8307623" cy="91440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Scenario B: Experimental Results</a:t>
            </a:r>
            <a:endParaRPr lang="en-US" sz="2400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half" idx="4294967295"/>
          </p:nvPr>
        </p:nvSpPr>
        <p:spPr>
          <a:xfrm>
            <a:off x="656566" y="2989440"/>
            <a:ext cx="8235941" cy="386856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Scenario: Ensuring a deadline </a:t>
            </a:r>
            <a:r>
              <a:rPr lang="en-US" dirty="0" err="1" smtClean="0"/>
              <a:t>T</a:t>
            </a:r>
            <a:r>
              <a:rPr lang="en-US" sz="1600" baseline="-25000" dirty="0" err="1" smtClean="0"/>
              <a:t>Max</a:t>
            </a:r>
            <a:r>
              <a:rPr lang="en-US" dirty="0" smtClean="0"/>
              <a:t> for a 8 replica NAMD workload </a:t>
            </a:r>
          </a:p>
          <a:p>
            <a:r>
              <a:rPr lang="en-US" dirty="0" smtClean="0"/>
              <a:t>Experiment performed 10 times; Resources used: LONI and Nimbus </a:t>
            </a:r>
            <a:r>
              <a:rPr lang="en-US" dirty="0" err="1" smtClean="0"/>
              <a:t>ScienceCloud</a:t>
            </a:r>
            <a:r>
              <a:rPr lang="en-US" dirty="0" smtClean="0"/>
              <a:t> or EC2 (largest VM ~8cores)</a:t>
            </a:r>
          </a:p>
          <a:p>
            <a:r>
              <a:rPr lang="en-US" dirty="0" smtClean="0"/>
              <a:t>Progress Manager periodically monitors the progress of the computation and initiates additional big-job objects if necessary (Monitoring interval: 4 minutes)</a:t>
            </a:r>
          </a:p>
          <a:p>
            <a:r>
              <a:rPr lang="en-US" dirty="0" smtClean="0"/>
              <a:t>In 60% of the cases no measures necessary. To hold the defined deadline of 45 minutes additional </a:t>
            </a:r>
            <a:r>
              <a:rPr lang="en-US" dirty="0" err="1" smtClean="0"/>
              <a:t>VMs</a:t>
            </a:r>
            <a:r>
              <a:rPr lang="en-US" dirty="0" smtClean="0"/>
              <a:t> had to be started in 40% of the cases. </a:t>
            </a:r>
          </a:p>
          <a:p>
            <a:endParaRPr lang="en-US" dirty="0"/>
          </a:p>
        </p:txBody>
      </p:sp>
      <p:pic>
        <p:nvPicPr>
          <p:cNvPr id="6" name="Content Placeholder 5" descr="scenarioB.png"/>
          <p:cNvPicPr>
            <a:picLocks noGrp="1" noChangeAspect="1"/>
          </p:cNvPicPr>
          <p:nvPr>
            <p:ph sz="half" idx="2"/>
          </p:nvPr>
        </p:nvPicPr>
        <p:blipFill>
          <a:blip r:embed="rId2"/>
          <a:srcRect t="-130088" b="-130088"/>
          <a:stretch>
            <a:fillRect/>
          </a:stretch>
        </p:blipFill>
        <p:spPr>
          <a:xfrm>
            <a:off x="2639283" y="0"/>
            <a:ext cx="4298091" cy="3970093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 and Future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Distributed Cyber-Infrastructure:</a:t>
            </a:r>
          </a:p>
          <a:p>
            <a:pPr lvl="1"/>
            <a:r>
              <a:rPr lang="en-US" dirty="0" smtClean="0"/>
              <a:t>Whole is greater than the sum of the </a:t>
            </a:r>
            <a:r>
              <a:rPr lang="en-US" dirty="0" smtClean="0"/>
              <a:t>parts?</a:t>
            </a:r>
          </a:p>
          <a:p>
            <a:pPr lvl="2"/>
            <a:r>
              <a:rPr lang="en-US" dirty="0" smtClean="0"/>
              <a:t>Novel Application Execution Modes</a:t>
            </a:r>
          </a:p>
          <a:p>
            <a:pPr lvl="2"/>
            <a:r>
              <a:rPr lang="en-US" dirty="0" smtClean="0"/>
              <a:t>IDEAS Design </a:t>
            </a:r>
            <a:r>
              <a:rPr lang="en-US" dirty="0" smtClean="0"/>
              <a:t>Objective</a:t>
            </a:r>
          </a:p>
          <a:p>
            <a:r>
              <a:rPr lang="en-US" dirty="0" smtClean="0"/>
              <a:t>SAGA Pilot-Job (</a:t>
            </a:r>
            <a:r>
              <a:rPr lang="en-US" dirty="0" err="1" smtClean="0"/>
              <a:t>BigJob</a:t>
            </a:r>
            <a:r>
              <a:rPr lang="en-US" dirty="0" smtClean="0"/>
              <a:t>): API for Higher-level Functionality/Abstractions built </a:t>
            </a:r>
            <a:r>
              <a:rPr lang="en-US" dirty="0" smtClean="0"/>
              <a:t>upon </a:t>
            </a:r>
            <a:r>
              <a:rPr lang="en-US" b="1" i="1" dirty="0" smtClean="0"/>
              <a:t>basic</a:t>
            </a:r>
            <a:r>
              <a:rPr lang="en-US" dirty="0" smtClean="0"/>
              <a:t> distributed API (SAGA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Consistent API and semantics across different </a:t>
            </a:r>
            <a:r>
              <a:rPr lang="en-US" smtClean="0"/>
              <a:t>resource types</a:t>
            </a:r>
            <a:endParaRPr lang="en-US" smtClean="0"/>
          </a:p>
          <a:p>
            <a:r>
              <a:rPr lang="en-US" dirty="0" smtClean="0"/>
              <a:t>Pilot-Job + Pilot-Data</a:t>
            </a:r>
          </a:p>
          <a:p>
            <a:pPr lvl="1"/>
            <a:r>
              <a:rPr lang="en-US" dirty="0" smtClean="0"/>
              <a:t>Towards Data-Intensive Computing</a:t>
            </a:r>
          </a:p>
          <a:p>
            <a:r>
              <a:rPr lang="en-US" dirty="0" smtClean="0"/>
              <a:t>SAGA Pilot-Job is Production Grade: NSF Funded </a:t>
            </a:r>
            <a:r>
              <a:rPr lang="en-US" dirty="0" err="1" smtClean="0"/>
              <a:t>ExTENCI</a:t>
            </a:r>
            <a:r>
              <a:rPr lang="en-US" dirty="0" smtClean="0"/>
              <a:t>, wherein SAGA-based Pilot-Jobs will be used for </a:t>
            </a:r>
            <a:r>
              <a:rPr lang="en-US" dirty="0" err="1" smtClean="0"/>
              <a:t>EnKF</a:t>
            </a:r>
            <a:r>
              <a:rPr lang="en-US" dirty="0" smtClean="0"/>
              <a:t> for collective/concurrent usage of the </a:t>
            </a:r>
            <a:r>
              <a:rPr lang="en-US" dirty="0" err="1" smtClean="0"/>
              <a:t>TeraGrid</a:t>
            </a:r>
            <a:r>
              <a:rPr lang="en-US" dirty="0" smtClean="0"/>
              <a:t> and OSG</a:t>
            </a:r>
            <a:endParaRPr lang="en-US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Role of Abstractions (Pilot-Data)</a:t>
            </a:r>
            <a:endParaRPr lang="en-US" dirty="0"/>
          </a:p>
        </p:txBody>
      </p:sp>
      <p:pic>
        <p:nvPicPr>
          <p:cNvPr id="4" name="Content Placeholder 3" descr="affinity_sketch-4.png"/>
          <p:cNvPicPr>
            <a:picLocks noGrp="1" noChangeAspect="1"/>
          </p:cNvPicPr>
          <p:nvPr>
            <p:ph idx="1"/>
          </p:nvPr>
        </p:nvPicPr>
        <p:blipFill>
          <a:blip r:embed="rId2"/>
          <a:srcRect l="-75155" r="-75155"/>
          <a:stretch>
            <a:fillRect/>
          </a:stretch>
        </p:blipFill>
        <p:spPr>
          <a:xfrm>
            <a:off x="757946" y="1543247"/>
            <a:ext cx="8632511" cy="4993909"/>
          </a:xfr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Montage: DAG-based Workflow Application Exemplar</a:t>
            </a:r>
          </a:p>
        </p:txBody>
      </p:sp>
      <p:pic>
        <p:nvPicPr>
          <p:cNvPr id="49155" name="Content Placeholder 4" descr="montage-workflow.pdf"/>
          <p:cNvPicPr>
            <a:picLocks noGrp="1" noChangeAspect="1"/>
          </p:cNvPicPr>
          <p:nvPr>
            <p:ph idx="1"/>
          </p:nvPr>
        </p:nvPicPr>
        <p:blipFill>
          <a:blip r:embed="rId2"/>
          <a:srcRect l="-13656" r="-13656"/>
          <a:stretch>
            <a:fillRect/>
          </a:stretch>
        </p:blipFill>
        <p:spPr/>
      </p:pic>
      <p:pic>
        <p:nvPicPr>
          <p:cNvPr id="49156" name="Content Placeholder 7" descr="montage-processing.pdf"/>
          <p:cNvPicPr>
            <a:picLocks noGrp="1" noChangeAspect="1"/>
          </p:cNvPicPr>
          <p:nvPr>
            <p:ph sz="half" idx="4294967295"/>
          </p:nvPr>
        </p:nvPicPr>
        <p:blipFill>
          <a:blip r:embed="rId3"/>
          <a:srcRect t="-47559" b="-47559"/>
          <a:stretch>
            <a:fillRect/>
          </a:stretch>
        </p:blipFill>
        <p:spPr>
          <a:xfrm>
            <a:off x="4124325" y="881063"/>
            <a:ext cx="5019675" cy="5976937"/>
          </a:xfr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Characterizing Petroleum Reservoirs:</a:t>
            </a:r>
            <a:r>
              <a:rPr lang="en-US" dirty="0" smtClean="0"/>
              <a:t> CO</a:t>
            </a:r>
            <a:r>
              <a:rPr lang="en-US" baseline="-25000" dirty="0" smtClean="0"/>
              <a:t>2</a:t>
            </a:r>
            <a:r>
              <a:rPr lang="en-US" dirty="0" smtClean="0"/>
              <a:t> Sequestration</a:t>
            </a:r>
            <a:endParaRPr lang="en-US" dirty="0" smtClean="0"/>
          </a:p>
        </p:txBody>
      </p:sp>
      <p:pic>
        <p:nvPicPr>
          <p:cNvPr id="34819" name="Picture 5" descr="Permeability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5280" y="1562565"/>
            <a:ext cx="4632480" cy="318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4820" name="Picture 6" descr="porosity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10241" y="3702630"/>
            <a:ext cx="4321440" cy="29753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4821" name="TextBox 4"/>
          <p:cNvSpPr txBox="1">
            <a:spLocks noChangeArrowheads="1"/>
          </p:cNvSpPr>
          <p:nvPr/>
        </p:nvSpPr>
        <p:spPr bwMode="auto">
          <a:xfrm>
            <a:off x="5569921" y="2599474"/>
            <a:ext cx="3425760" cy="7608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2945" tIns="41473" rIns="82945" bIns="41473">
            <a:prstTxWarp prst="textNoShape">
              <a:avLst/>
            </a:prstTxWarp>
            <a:spAutoFit/>
          </a:bodyPr>
          <a:lstStyle/>
          <a:p>
            <a:r>
              <a:rPr lang="en-US" sz="2200" dirty="0"/>
              <a:t>Porosity: Measure of capacity (buckets)</a:t>
            </a:r>
          </a:p>
        </p:txBody>
      </p:sp>
      <p:sp>
        <p:nvSpPr>
          <p:cNvPr id="34822" name="TextBox 5"/>
          <p:cNvSpPr txBox="1">
            <a:spLocks noChangeArrowheads="1"/>
          </p:cNvSpPr>
          <p:nvPr/>
        </p:nvSpPr>
        <p:spPr bwMode="auto">
          <a:xfrm>
            <a:off x="424800" y="4998766"/>
            <a:ext cx="3425760" cy="7608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2945" tIns="41473" rIns="82945" bIns="41473">
            <a:prstTxWarp prst="textNoShape">
              <a:avLst/>
            </a:prstTxWarp>
            <a:spAutoFit/>
          </a:bodyPr>
          <a:lstStyle/>
          <a:p>
            <a:r>
              <a:rPr lang="en-US" sz="2200" dirty="0"/>
              <a:t>Permeability: Measure of flow (pipes)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1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525" y="44450"/>
            <a:ext cx="1290638" cy="10620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pic>
        <p:nvPicPr>
          <p:cNvPr id="26627" name="Picture 2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567613" y="36513"/>
            <a:ext cx="1576387" cy="95408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sp>
        <p:nvSpPr>
          <p:cNvPr id="26629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SAGA: In a nutshell</a:t>
            </a:r>
            <a:endParaRPr lang="en-US" dirty="0"/>
          </a:p>
        </p:txBody>
      </p:sp>
      <p:sp>
        <p:nvSpPr>
          <p:cNvPr id="12" name="Rectangle 5"/>
          <p:cNvSpPr txBox="1">
            <a:spLocks noChangeArrowheads="1"/>
          </p:cNvSpPr>
          <p:nvPr/>
        </p:nvSpPr>
        <p:spPr>
          <a:xfrm>
            <a:off x="757947" y="1529880"/>
            <a:ext cx="7966954" cy="503331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tx1">
                  <a:lumMod val="75000"/>
                  <a:lumOff val="25000"/>
                </a:schemeClr>
              </a:buClr>
              <a:buSzTx/>
              <a:buFont typeface="Wingdings 2" pitchFamily="18" charset="2"/>
              <a:buChar char=""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There exists a lack of Programmatic approaches that:</a:t>
            </a:r>
          </a:p>
          <a:p>
            <a:pPr marL="685800" marR="0" lvl="1" indent="-3365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1">
                  <a:lumMod val="95000"/>
                  <a:lumOff val="5000"/>
                </a:schemeClr>
              </a:buClr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Provide general-purpose,</a:t>
            </a:r>
            <a:r>
              <a:rPr kumimoji="0" lang="en-US" sz="1800" b="0" i="0" u="none" strike="noStrike" kern="1200" cap="none" spc="0" normalizeH="0" noProof="0" dirty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basic &amp;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common grid functionality for applications and thus hide underlying complexity, varying semantics..</a:t>
            </a:r>
          </a:p>
          <a:p>
            <a:pPr marL="685800" marR="0" lvl="1" indent="-3365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1">
                  <a:lumMod val="95000"/>
                  <a:lumOff val="5000"/>
                </a:schemeClr>
              </a:buClr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The building blocks upon which to construct “consistent” higher-levels of functionality and abstractions</a:t>
            </a:r>
          </a:p>
          <a:p>
            <a:pPr marL="685800" marR="0" lvl="1" indent="-3365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1">
                  <a:lumMod val="95000"/>
                  <a:lumOff val="5000"/>
                </a:schemeClr>
              </a:buClr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Meets the need for a Broad Spectrum of Application: </a:t>
            </a:r>
          </a:p>
          <a:p>
            <a:pPr marL="1035050" marR="0" lvl="2" indent="-3492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1">
                  <a:lumMod val="75000"/>
                  <a:lumOff val="25000"/>
                </a:schemeClr>
              </a:buClr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Simple scripts, Gateways, Smart Applications and Production Grade Tooling, Workflow…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tx1">
                  <a:lumMod val="75000"/>
                  <a:lumOff val="25000"/>
                </a:schemeClr>
              </a:buClr>
              <a:buSzTx/>
              <a:buFont typeface="Wingdings 2" pitchFamily="18" charset="2"/>
              <a:buChar char=""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Simple, integrated, stable, uniform and high-level interface</a:t>
            </a:r>
          </a:p>
          <a:p>
            <a:pPr marL="685800" marR="0" lvl="1" indent="-3365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1">
                  <a:lumMod val="95000"/>
                  <a:lumOff val="5000"/>
                </a:schemeClr>
              </a:buClr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Simple and Stable: 80:20 restricted scope and </a:t>
            </a: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Standard</a:t>
            </a:r>
          </a:p>
          <a:p>
            <a:pPr marL="685800" marR="0" lvl="1" indent="-3365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1">
                  <a:lumMod val="95000"/>
                  <a:lumOff val="5000"/>
                </a:schemeClr>
              </a:buClr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Integrated: Similar semantics &amp; style across</a:t>
            </a:r>
          </a:p>
          <a:p>
            <a:pPr marL="685800" marR="0" lvl="1" indent="-3365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1">
                  <a:lumMod val="95000"/>
                  <a:lumOff val="5000"/>
                </a:schemeClr>
              </a:buClr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Uniform: Same interface for different distributed systems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tx1">
                  <a:lumMod val="75000"/>
                  <a:lumOff val="25000"/>
                </a:schemeClr>
              </a:buClr>
              <a:buSzTx/>
              <a:buFont typeface="Wingdings 2" pitchFamily="18" charset="2"/>
              <a:buChar char=""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SAGA: Provides Application* developers with units required to compose high-level functionality across (distinct) distributed systems</a:t>
            </a:r>
          </a:p>
          <a:p>
            <a:pPr marL="685800" marR="0" lvl="1" indent="-3365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1">
                  <a:lumMod val="95000"/>
                  <a:lumOff val="5000"/>
                </a:schemeClr>
              </a:buClr>
              <a:buSzTx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  (*) One Person’s Application is another Person’s Tool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accent5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1" descr="Picture 5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19200" y="1112838"/>
            <a:ext cx="7375525" cy="5211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675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SAGA: In a thousand words..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SAGA and Distributed Applications</a:t>
            </a:r>
          </a:p>
        </p:txBody>
      </p:sp>
      <p:pic>
        <p:nvPicPr>
          <p:cNvPr id="32771" name="Picture 3" descr="modified_dist_app.pdf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8275" y="1600200"/>
            <a:ext cx="8747125" cy="434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 smtClean="0"/>
              <a:t>Taxonomy of  Distributed Application Development</a:t>
            </a:r>
          </a:p>
        </p:txBody>
      </p:sp>
      <p:sp>
        <p:nvSpPr>
          <p:cNvPr id="47107" name="Content Placeholder 2"/>
          <p:cNvSpPr>
            <a:spLocks noGrp="1"/>
          </p:cNvSpPr>
          <p:nvPr>
            <p:ph idx="1"/>
          </p:nvPr>
        </p:nvSpPr>
        <p:spPr>
          <a:xfrm>
            <a:off x="757947" y="1609255"/>
            <a:ext cx="7966954" cy="4608884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Example of Distributed Execution Mode:</a:t>
            </a:r>
          </a:p>
          <a:p>
            <a:pPr lvl="1"/>
            <a:r>
              <a:rPr lang="en-US" dirty="0" smtClean="0"/>
              <a:t>Implicitly Distributed</a:t>
            </a:r>
          </a:p>
          <a:p>
            <a:pPr lvl="2"/>
            <a:r>
              <a:rPr lang="en-US" dirty="0" smtClean="0"/>
              <a:t>HTC of HPC: 1000 job submissions of NAMD the TG/LONI</a:t>
            </a:r>
          </a:p>
          <a:p>
            <a:pPr lvl="2"/>
            <a:r>
              <a:rPr lang="en-US" dirty="0" smtClean="0"/>
              <a:t>SAGA shell example (</a:t>
            </a:r>
            <a:r>
              <a:rPr lang="en-US" dirty="0" err="1" smtClean="0"/>
              <a:t>cf</a:t>
            </a:r>
            <a:r>
              <a:rPr lang="en-US" dirty="0" smtClean="0"/>
              <a:t> DESHL)</a:t>
            </a:r>
          </a:p>
          <a:p>
            <a:r>
              <a:rPr lang="en-US" dirty="0" smtClean="0"/>
              <a:t>Example of Explicit Coordination and Distribution</a:t>
            </a:r>
          </a:p>
          <a:p>
            <a:pPr lvl="1"/>
            <a:r>
              <a:rPr lang="en-US" dirty="0" smtClean="0"/>
              <a:t>Explicitly Distributed</a:t>
            </a:r>
          </a:p>
          <a:p>
            <a:pPr lvl="2"/>
            <a:r>
              <a:rPr lang="en-US" dirty="0" smtClean="0"/>
              <a:t>DAG-based Workflows (example of Higher-level API)</a:t>
            </a:r>
          </a:p>
          <a:p>
            <a:r>
              <a:rPr lang="en-US" dirty="0" smtClean="0"/>
              <a:t>Example of SAGA-based Frameworks</a:t>
            </a:r>
            <a:endParaRPr lang="en-US" dirty="0" smtClean="0"/>
          </a:p>
          <a:p>
            <a:pPr lvl="2"/>
            <a:r>
              <a:rPr lang="en-US" dirty="0" smtClean="0"/>
              <a:t>FAUST</a:t>
            </a:r>
          </a:p>
          <a:p>
            <a:pPr lvl="2"/>
            <a:r>
              <a:rPr lang="en-US" dirty="0" smtClean="0"/>
              <a:t>Fault</a:t>
            </a:r>
            <a:r>
              <a:rPr lang="en-US" dirty="0" smtClean="0"/>
              <a:t>-tolerant Autonomic Framework</a:t>
            </a:r>
            <a:endParaRPr lang="en-US" dirty="0" smtClean="0"/>
          </a:p>
          <a:p>
            <a:pPr lvl="2"/>
            <a:r>
              <a:rPr lang="en-US" dirty="0" smtClean="0"/>
              <a:t>Distributed Patterns: </a:t>
            </a:r>
            <a:r>
              <a:rPr lang="en-US" dirty="0" err="1" smtClean="0"/>
              <a:t>MapReduce</a:t>
            </a:r>
            <a:r>
              <a:rPr lang="en-US" dirty="0" smtClean="0"/>
              <a:t>,  All-Pairs</a:t>
            </a:r>
          </a:p>
          <a:p>
            <a:pPr lvl="2">
              <a:buNone/>
            </a:pPr>
            <a:endParaRPr lang="en-US" dirty="0" smtClean="0"/>
          </a:p>
          <a:p>
            <a:pPr>
              <a:buNone/>
            </a:pPr>
            <a:r>
              <a:rPr lang="en-US" i="1" dirty="0" smtClean="0"/>
              <a:t>Note: An application can be developed differently, and thus be in more than one category (e.g. DAG-based workflow)</a:t>
            </a:r>
          </a:p>
          <a:p>
            <a:pPr lvl="1"/>
            <a:endParaRPr lang="en-US" dirty="0" smtClean="0"/>
          </a:p>
          <a:p>
            <a:pPr lvl="1">
              <a:buNone/>
            </a:pP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72" name="Picture 6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91914" y="1504002"/>
            <a:ext cx="2409825" cy="164941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36866" name="Rectangle 1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lnSpc>
                <a:spcPct val="93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2800" dirty="0" smtClean="0"/>
              <a:t>HTC of HPC Jobs</a:t>
            </a:r>
            <a:br>
              <a:rPr lang="en-GB" sz="2800" dirty="0" smtClean="0"/>
            </a:br>
            <a:r>
              <a:rPr lang="en-GB" sz="2000" dirty="0" smtClean="0"/>
              <a:t>Ensembles </a:t>
            </a:r>
            <a:r>
              <a:rPr lang="en-GB" sz="2000" dirty="0" smtClean="0"/>
              <a:t>Can Enhance Sampling</a:t>
            </a:r>
          </a:p>
        </p:txBody>
      </p:sp>
      <p:sp>
        <p:nvSpPr>
          <p:cNvPr id="36867" name="Rectangle 2"/>
          <p:cNvSpPr>
            <a:spLocks noGrp="1" noChangeArrowheads="1"/>
          </p:cNvSpPr>
          <p:nvPr>
            <p:ph sz="half" idx="1"/>
          </p:nvPr>
        </p:nvSpPr>
        <p:spPr>
          <a:xfrm>
            <a:off x="47626" y="1593849"/>
            <a:ext cx="4211636" cy="4460876"/>
          </a:xfrm>
        </p:spPr>
        <p:txBody>
          <a:bodyPr>
            <a:noAutofit/>
          </a:bodyPr>
          <a:lstStyle/>
          <a:p>
            <a:pPr eaLnBrk="1" hangingPunct="1">
              <a:lnSpc>
                <a:spcPct val="93000"/>
              </a:lnSpc>
              <a:buClr>
                <a:srgbClr val="430467"/>
              </a:buClr>
              <a:buFont typeface="Times New Roman" charset="0"/>
              <a:buChar char="•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GB" sz="1700" dirty="0" smtClean="0">
                <a:latin typeface="Avant Garde Gothic" pitchFamily="32" charset="0"/>
              </a:rPr>
              <a:t>Sampling is the challenge:</a:t>
            </a:r>
          </a:p>
          <a:p>
            <a:pPr lvl="1">
              <a:lnSpc>
                <a:spcPct val="93000"/>
              </a:lnSpc>
              <a:buClr>
                <a:srgbClr val="430467"/>
              </a:buClr>
              <a:buFont typeface="Times New Roman" charset="0"/>
              <a:buChar char="•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GB" sz="1700" dirty="0" smtClean="0">
                <a:latin typeface="Avant Garde Gothic" pitchFamily="32" charset="0"/>
              </a:rPr>
              <a:t>Long run </a:t>
            </a:r>
            <a:r>
              <a:rPr lang="en-GB" sz="1700" dirty="0" err="1" smtClean="0">
                <a:latin typeface="Avant Garde Gothic" pitchFamily="32" charset="0"/>
              </a:rPr>
              <a:t>vs</a:t>
            </a:r>
            <a:r>
              <a:rPr lang="en-GB" sz="1700" dirty="0" smtClean="0">
                <a:latin typeface="Avant Garde Gothic" pitchFamily="32" charset="0"/>
              </a:rPr>
              <a:t> multiple short runs?</a:t>
            </a:r>
          </a:p>
          <a:p>
            <a:pPr eaLnBrk="1" hangingPunct="1">
              <a:lnSpc>
                <a:spcPct val="93000"/>
              </a:lnSpc>
              <a:buClr>
                <a:srgbClr val="430467"/>
              </a:buClr>
              <a:buFont typeface="Times New Roman" charset="0"/>
              <a:buChar char="•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GB" sz="1700" dirty="0" smtClean="0">
                <a:latin typeface="Avant Garde Gothic" pitchFamily="32" charset="0"/>
              </a:rPr>
              <a:t>Task Level Parallelism </a:t>
            </a:r>
          </a:p>
          <a:p>
            <a:pPr marL="715963" lvl="1" indent="-258763" eaLnBrk="1" hangingPunct="1">
              <a:lnSpc>
                <a:spcPct val="93000"/>
              </a:lnSpc>
              <a:buFont typeface="Arial" charset="0"/>
              <a:buChar char="–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GB" sz="1700" dirty="0" smtClean="0">
                <a:latin typeface="Avant Garde Gothic" pitchFamily="32" charset="0"/>
              </a:rPr>
              <a:t>Embarrassingly distributable!</a:t>
            </a:r>
          </a:p>
          <a:p>
            <a:pPr eaLnBrk="1" hangingPunct="1">
              <a:lnSpc>
                <a:spcPct val="93000"/>
              </a:lnSpc>
              <a:buClr>
                <a:srgbClr val="430467"/>
              </a:buClr>
              <a:buFont typeface="Times New Roman" charset="0"/>
              <a:buChar char="•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GB" sz="1700" dirty="0" smtClean="0">
                <a:latin typeface="Avant Garde Gothic" pitchFamily="32" charset="0"/>
              </a:rPr>
              <a:t>Create replicas of initial configuration. </a:t>
            </a:r>
          </a:p>
          <a:p>
            <a:pPr eaLnBrk="1" hangingPunct="1">
              <a:lnSpc>
                <a:spcPct val="93000"/>
              </a:lnSpc>
              <a:buClr>
                <a:srgbClr val="430467"/>
              </a:buClr>
              <a:buFont typeface="Times New Roman" charset="0"/>
              <a:buChar char="•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GB" sz="1700" dirty="0" smtClean="0">
                <a:latin typeface="Avant Garde Gothic" pitchFamily="32" charset="0"/>
              </a:rPr>
              <a:t>Spawn 'N' replicas over different machine</a:t>
            </a:r>
          </a:p>
          <a:p>
            <a:pPr eaLnBrk="1" hangingPunct="1">
              <a:lnSpc>
                <a:spcPct val="93000"/>
              </a:lnSpc>
              <a:buClr>
                <a:srgbClr val="430467"/>
              </a:buClr>
              <a:buFont typeface="Times New Roman" charset="0"/>
              <a:buChar char="•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GB" sz="1700" dirty="0" smtClean="0">
                <a:latin typeface="Avant Garde Gothic" pitchFamily="32" charset="0"/>
              </a:rPr>
              <a:t>RE: Run for time </a:t>
            </a:r>
            <a:r>
              <a:rPr lang="en-GB" sz="1700" i="1" dirty="0" err="1" smtClean="0">
                <a:latin typeface="Avant Garde Gothic" pitchFamily="32" charset="0"/>
              </a:rPr>
              <a:t>t</a:t>
            </a:r>
            <a:r>
              <a:rPr lang="en-GB" sz="1700" i="1" dirty="0" smtClean="0">
                <a:latin typeface="Avant Garde Gothic" pitchFamily="32" charset="0"/>
              </a:rPr>
              <a:t> ; </a:t>
            </a:r>
            <a:r>
              <a:rPr lang="en-GB" sz="1700" dirty="0" smtClean="0">
                <a:latin typeface="Avant Garde Gothic" pitchFamily="32" charset="0"/>
              </a:rPr>
              <a:t>Attempt configuration swap. Run for further time </a:t>
            </a:r>
            <a:r>
              <a:rPr lang="en-GB" sz="1700" dirty="0" err="1" smtClean="0">
                <a:latin typeface="Avant Garde Gothic" pitchFamily="32" charset="0"/>
              </a:rPr>
              <a:t>t</a:t>
            </a:r>
            <a:r>
              <a:rPr lang="en-GB" sz="1700" dirty="0" smtClean="0">
                <a:latin typeface="Avant Garde Gothic" pitchFamily="32" charset="0"/>
              </a:rPr>
              <a:t>; Repeat till finish</a:t>
            </a:r>
          </a:p>
          <a:p>
            <a:pPr lvl="1">
              <a:lnSpc>
                <a:spcPct val="93000"/>
              </a:lnSpc>
              <a:buClr>
                <a:srgbClr val="430467"/>
              </a:buClr>
              <a:buFont typeface="Times New Roman" charset="0"/>
              <a:buChar char="•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GB" sz="1700" dirty="0" smtClean="0">
                <a:latin typeface="Avant Garde Gothic" pitchFamily="32" charset="0"/>
              </a:rPr>
              <a:t>We will not study Exchanges here</a:t>
            </a:r>
            <a:endParaRPr lang="en-GB" sz="1700" dirty="0">
              <a:latin typeface="Avant Garde Gothic" pitchFamily="32" charset="0"/>
            </a:endParaRPr>
          </a:p>
        </p:txBody>
      </p:sp>
      <p:sp>
        <p:nvSpPr>
          <p:cNvPr id="36868" name="Text Box 3"/>
          <p:cNvSpPr txBox="1">
            <a:spLocks noChangeArrowheads="1"/>
          </p:cNvSpPr>
          <p:nvPr/>
        </p:nvSpPr>
        <p:spPr bwMode="auto">
          <a:xfrm>
            <a:off x="1652588" y="2655888"/>
            <a:ext cx="342900" cy="3365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6869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857876" y="2979738"/>
            <a:ext cx="2425700" cy="12827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6118302" y="1593850"/>
            <a:ext cx="2828926" cy="2586038"/>
            <a:chOff x="3676" y="652"/>
            <a:chExt cx="2061" cy="1628"/>
          </a:xfrm>
        </p:grpSpPr>
        <p:pic>
          <p:nvPicPr>
            <p:cNvPr id="36914" name="Picture 6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5202" y="652"/>
              <a:ext cx="203" cy="207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</p:pic>
        <p:sp>
          <p:nvSpPr>
            <p:cNvPr id="36915" name="Text Box 7"/>
            <p:cNvSpPr txBox="1">
              <a:spLocks noChangeArrowheads="1"/>
            </p:cNvSpPr>
            <p:nvPr/>
          </p:nvSpPr>
          <p:spPr bwMode="auto">
            <a:xfrm>
              <a:off x="5341" y="1322"/>
              <a:ext cx="397" cy="959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93000"/>
                </a:lnSpc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GB" sz="2200">
                  <a:solidFill>
                    <a:srgbClr val="000000"/>
                  </a:solidFill>
                </a:rPr>
                <a:t>R</a:t>
              </a:r>
              <a:r>
                <a:rPr lang="en-GB" sz="3200" baseline="-33000">
                  <a:solidFill>
                    <a:srgbClr val="000000"/>
                  </a:solidFill>
                </a:rPr>
                <a:t>N</a:t>
              </a:r>
            </a:p>
          </p:txBody>
        </p:sp>
        <p:sp>
          <p:nvSpPr>
            <p:cNvPr id="36916" name="Text Box 8"/>
            <p:cNvSpPr txBox="1">
              <a:spLocks noChangeArrowheads="1"/>
            </p:cNvSpPr>
            <p:nvPr/>
          </p:nvSpPr>
          <p:spPr bwMode="auto">
            <a:xfrm>
              <a:off x="5354" y="723"/>
              <a:ext cx="355" cy="959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93000"/>
                </a:lnSpc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GB" sz="2200">
                  <a:solidFill>
                    <a:srgbClr val="000000"/>
                  </a:solidFill>
                </a:rPr>
                <a:t>R</a:t>
              </a:r>
              <a:r>
                <a:rPr lang="en-GB" sz="3200" baseline="-33000">
                  <a:solidFill>
                    <a:srgbClr val="000000"/>
                  </a:solidFill>
                </a:rPr>
                <a:t>1</a:t>
              </a:r>
            </a:p>
          </p:txBody>
        </p:sp>
        <p:sp>
          <p:nvSpPr>
            <p:cNvPr id="36917" name="Line 9"/>
            <p:cNvSpPr>
              <a:spLocks noChangeShapeType="1"/>
            </p:cNvSpPr>
            <p:nvPr/>
          </p:nvSpPr>
          <p:spPr bwMode="auto">
            <a:xfrm flipV="1">
              <a:off x="4095" y="693"/>
              <a:ext cx="1103" cy="322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miter lim="800000"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36918" name="Picture 10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3676" y="760"/>
              <a:ext cx="472" cy="543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</p:pic>
        <p:pic>
          <p:nvPicPr>
            <p:cNvPr id="36919" name="Picture 11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5221" y="891"/>
              <a:ext cx="167" cy="185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</p:pic>
        <p:pic>
          <p:nvPicPr>
            <p:cNvPr id="36920" name="Picture 12"/>
            <p:cNvPicPr>
              <a:picLocks noChangeAspect="1"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5221" y="1079"/>
              <a:ext cx="165" cy="186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</p:pic>
        <p:sp>
          <p:nvSpPr>
            <p:cNvPr id="36921" name="Text Box 13"/>
            <p:cNvSpPr txBox="1">
              <a:spLocks noChangeArrowheads="1"/>
            </p:cNvSpPr>
            <p:nvPr/>
          </p:nvSpPr>
          <p:spPr bwMode="auto">
            <a:xfrm>
              <a:off x="5354" y="929"/>
              <a:ext cx="355" cy="959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93000"/>
                </a:lnSpc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GB" sz="2200">
                  <a:solidFill>
                    <a:srgbClr val="000000"/>
                  </a:solidFill>
                </a:rPr>
                <a:t>R</a:t>
              </a:r>
              <a:r>
                <a:rPr lang="en-GB" sz="3200" baseline="-33000">
                  <a:solidFill>
                    <a:srgbClr val="000000"/>
                  </a:solidFill>
                </a:rPr>
                <a:t>2</a:t>
              </a:r>
            </a:p>
          </p:txBody>
        </p:sp>
        <p:sp>
          <p:nvSpPr>
            <p:cNvPr id="36922" name="Text Box 14"/>
            <p:cNvSpPr txBox="1">
              <a:spLocks noChangeArrowheads="1"/>
            </p:cNvSpPr>
            <p:nvPr/>
          </p:nvSpPr>
          <p:spPr bwMode="auto">
            <a:xfrm>
              <a:off x="5354" y="1116"/>
              <a:ext cx="355" cy="959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93000"/>
                </a:lnSpc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GB" sz="2200">
                  <a:solidFill>
                    <a:srgbClr val="000000"/>
                  </a:solidFill>
                </a:rPr>
                <a:t>R</a:t>
              </a:r>
              <a:r>
                <a:rPr lang="en-GB" sz="3200" baseline="-33000">
                  <a:solidFill>
                    <a:srgbClr val="000000"/>
                  </a:solidFill>
                </a:rPr>
                <a:t>3</a:t>
              </a:r>
            </a:p>
          </p:txBody>
        </p:sp>
        <p:sp>
          <p:nvSpPr>
            <p:cNvPr id="36923" name="Line 15"/>
            <p:cNvSpPr>
              <a:spLocks noChangeShapeType="1"/>
            </p:cNvSpPr>
            <p:nvPr/>
          </p:nvSpPr>
          <p:spPr bwMode="auto">
            <a:xfrm flipV="1">
              <a:off x="4095" y="937"/>
              <a:ext cx="1123" cy="78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miter lim="800000"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924" name="Line 16"/>
            <p:cNvSpPr>
              <a:spLocks noChangeShapeType="1"/>
            </p:cNvSpPr>
            <p:nvPr/>
          </p:nvSpPr>
          <p:spPr bwMode="auto">
            <a:xfrm>
              <a:off x="4095" y="1004"/>
              <a:ext cx="1103" cy="168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miter lim="800000"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925" name="Line 17"/>
            <p:cNvSpPr>
              <a:spLocks noChangeShapeType="1"/>
            </p:cNvSpPr>
            <p:nvPr/>
          </p:nvSpPr>
          <p:spPr bwMode="auto">
            <a:xfrm>
              <a:off x="4095" y="1004"/>
              <a:ext cx="1103" cy="356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miter lim="800000"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36926" name="Picture 18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5244" y="1308"/>
              <a:ext cx="167" cy="185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</p:pic>
        <p:sp>
          <p:nvSpPr>
            <p:cNvPr id="36927" name="Oval 19"/>
            <p:cNvSpPr>
              <a:spLocks noChangeArrowheads="1"/>
            </p:cNvSpPr>
            <p:nvPr/>
          </p:nvSpPr>
          <p:spPr bwMode="auto">
            <a:xfrm>
              <a:off x="5414" y="1012"/>
              <a:ext cx="26" cy="26"/>
            </a:xfrm>
            <a:prstGeom prst="ellipse">
              <a:avLst/>
            </a:prstGeom>
            <a:solidFill>
              <a:srgbClr val="FF0000"/>
            </a:solidFill>
            <a:ln w="936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928" name="Oval 20"/>
            <p:cNvSpPr>
              <a:spLocks noChangeArrowheads="1"/>
            </p:cNvSpPr>
            <p:nvPr/>
          </p:nvSpPr>
          <p:spPr bwMode="auto">
            <a:xfrm>
              <a:off x="5425" y="1398"/>
              <a:ext cx="26" cy="26"/>
            </a:xfrm>
            <a:prstGeom prst="ellipse">
              <a:avLst/>
            </a:prstGeom>
            <a:solidFill>
              <a:srgbClr val="0000FF"/>
            </a:solidFill>
            <a:ln w="936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" name="Group 21"/>
          <p:cNvGrpSpPr>
            <a:grpSpLocks/>
          </p:cNvGrpSpPr>
          <p:nvPr/>
        </p:nvGrpSpPr>
        <p:grpSpPr bwMode="auto">
          <a:xfrm>
            <a:off x="4211637" y="4192587"/>
            <a:ext cx="4703763" cy="3197225"/>
            <a:chOff x="2660" y="2305"/>
            <a:chExt cx="2963" cy="2014"/>
          </a:xfrm>
        </p:grpSpPr>
        <p:grpSp>
          <p:nvGrpSpPr>
            <p:cNvPr id="4" name="Group 22"/>
            <p:cNvGrpSpPr>
              <a:grpSpLocks/>
            </p:cNvGrpSpPr>
            <p:nvPr/>
          </p:nvGrpSpPr>
          <p:grpSpPr bwMode="auto">
            <a:xfrm>
              <a:off x="2785" y="2305"/>
              <a:ext cx="2838" cy="2014"/>
              <a:chOff x="2785" y="2305"/>
              <a:chExt cx="2838" cy="2014"/>
            </a:xfrm>
          </p:grpSpPr>
          <p:sp>
            <p:nvSpPr>
              <p:cNvPr id="36877" name="Text Box 23"/>
              <p:cNvSpPr txBox="1">
                <a:spLocks noChangeArrowheads="1"/>
              </p:cNvSpPr>
              <p:nvPr/>
            </p:nvSpPr>
            <p:spPr bwMode="auto">
              <a:xfrm>
                <a:off x="3865" y="3241"/>
                <a:ext cx="108" cy="508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</p:spPr>
            <p:txBody>
              <a:bodyPr lIns="90000" tIns="46800" rIns="90000" bIns="46800">
                <a:prstTxWarp prst="textNoShape">
                  <a:avLst/>
                </a:prstTxWarp>
                <a:spAutoFit/>
              </a:bodyPr>
              <a:lstStyle/>
              <a:p>
                <a:pPr>
                  <a:spcBef>
                    <a:spcPts val="1500"/>
                  </a:spcBef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</a:pPr>
                <a:r>
                  <a:rPr lang="en-GB" i="1">
                    <a:solidFill>
                      <a:srgbClr val="000000"/>
                    </a:solidFill>
                  </a:rPr>
                  <a:t>t</a:t>
                </a:r>
              </a:p>
            </p:txBody>
          </p:sp>
          <p:grpSp>
            <p:nvGrpSpPr>
              <p:cNvPr id="5" name="Group 24"/>
              <p:cNvGrpSpPr>
                <a:grpSpLocks/>
              </p:cNvGrpSpPr>
              <p:nvPr/>
            </p:nvGrpSpPr>
            <p:grpSpPr bwMode="auto">
              <a:xfrm>
                <a:off x="2785" y="2305"/>
                <a:ext cx="2838" cy="2014"/>
                <a:chOff x="2785" y="2305"/>
                <a:chExt cx="2838" cy="2014"/>
              </a:xfrm>
            </p:grpSpPr>
            <p:sp>
              <p:nvSpPr>
                <p:cNvPr id="36879" name="Line 25"/>
                <p:cNvSpPr>
                  <a:spLocks noChangeShapeType="1"/>
                </p:cNvSpPr>
                <p:nvPr/>
              </p:nvSpPr>
              <p:spPr bwMode="auto">
                <a:xfrm flipV="1">
                  <a:off x="2839" y="2309"/>
                  <a:ext cx="1" cy="1034"/>
                </a:xfrm>
                <a:prstGeom prst="line">
                  <a:avLst/>
                </a:prstGeom>
                <a:noFill/>
                <a:ln w="9360">
                  <a:solidFill>
                    <a:srgbClr val="000000"/>
                  </a:solidFill>
                  <a:miter lim="800000"/>
                  <a:headEnd/>
                  <a:tailEnd type="triangle" w="med" len="med"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6" name="Group 26"/>
                <p:cNvGrpSpPr>
                  <a:grpSpLocks/>
                </p:cNvGrpSpPr>
                <p:nvPr/>
              </p:nvGrpSpPr>
              <p:grpSpPr bwMode="auto">
                <a:xfrm>
                  <a:off x="2785" y="2305"/>
                  <a:ext cx="2838" cy="2014"/>
                  <a:chOff x="2785" y="2305"/>
                  <a:chExt cx="2838" cy="2014"/>
                </a:xfrm>
              </p:grpSpPr>
              <p:grpSp>
                <p:nvGrpSpPr>
                  <p:cNvPr id="7" name="Group 27"/>
                  <p:cNvGrpSpPr>
                    <a:grpSpLocks/>
                  </p:cNvGrpSpPr>
                  <p:nvPr/>
                </p:nvGrpSpPr>
                <p:grpSpPr bwMode="auto">
                  <a:xfrm>
                    <a:off x="2785" y="2305"/>
                    <a:ext cx="2838" cy="2014"/>
                    <a:chOff x="2785" y="2305"/>
                    <a:chExt cx="2838" cy="2014"/>
                  </a:xfrm>
                </p:grpSpPr>
                <p:grpSp>
                  <p:nvGrpSpPr>
                    <p:cNvPr id="8" name="Group 28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2785" y="2305"/>
                      <a:ext cx="2838" cy="1323"/>
                      <a:chOff x="2785" y="2305"/>
                      <a:chExt cx="2838" cy="1323"/>
                    </a:xfrm>
                  </p:grpSpPr>
                  <p:grpSp>
                    <p:nvGrpSpPr>
                      <p:cNvPr id="9" name="Group 29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2981" y="2383"/>
                        <a:ext cx="2060" cy="796"/>
                        <a:chOff x="2981" y="2383"/>
                        <a:chExt cx="2060" cy="796"/>
                      </a:xfrm>
                    </p:grpSpPr>
                    <p:sp>
                      <p:nvSpPr>
                        <p:cNvPr id="36908" name="Line 30"/>
                        <p:cNvSpPr>
                          <a:spLocks noChangeShapeType="1"/>
                        </p:cNvSpPr>
                        <p:nvPr/>
                      </p:nvSpPr>
                      <p:spPr bwMode="auto">
                        <a:xfrm>
                          <a:off x="2981" y="2383"/>
                          <a:ext cx="2061" cy="1"/>
                        </a:xfrm>
                        <a:prstGeom prst="line">
                          <a:avLst/>
                        </a:prstGeom>
                        <a:noFill/>
                        <a:ln w="31680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:ln>
                      </p:spPr>
                      <p:txBody>
                        <a:bodyPr>
                          <a:prstTxWarp prst="textNoShape">
                            <a:avLst/>
                          </a:prstTxWarp>
                        </a:bodyPr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36909" name="Line 31"/>
                        <p:cNvSpPr>
                          <a:spLocks noChangeShapeType="1"/>
                        </p:cNvSpPr>
                        <p:nvPr/>
                      </p:nvSpPr>
                      <p:spPr bwMode="auto">
                        <a:xfrm>
                          <a:off x="2981" y="2542"/>
                          <a:ext cx="2061" cy="1"/>
                        </a:xfrm>
                        <a:prstGeom prst="line">
                          <a:avLst/>
                        </a:prstGeom>
                        <a:noFill/>
                        <a:ln w="31680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:ln>
                      </p:spPr>
                      <p:txBody>
                        <a:bodyPr>
                          <a:prstTxWarp prst="textNoShape">
                            <a:avLst/>
                          </a:prstTxWarp>
                        </a:bodyPr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36910" name="Line 32"/>
                        <p:cNvSpPr>
                          <a:spLocks noChangeShapeType="1"/>
                        </p:cNvSpPr>
                        <p:nvPr/>
                      </p:nvSpPr>
                      <p:spPr bwMode="auto">
                        <a:xfrm>
                          <a:off x="2981" y="2701"/>
                          <a:ext cx="2061" cy="1"/>
                        </a:xfrm>
                        <a:prstGeom prst="line">
                          <a:avLst/>
                        </a:prstGeom>
                        <a:noFill/>
                        <a:ln w="31680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:ln>
                      </p:spPr>
                      <p:txBody>
                        <a:bodyPr>
                          <a:prstTxWarp prst="textNoShape">
                            <a:avLst/>
                          </a:prstTxWarp>
                        </a:bodyPr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36911" name="Line 33"/>
                        <p:cNvSpPr>
                          <a:spLocks noChangeShapeType="1"/>
                        </p:cNvSpPr>
                        <p:nvPr/>
                      </p:nvSpPr>
                      <p:spPr bwMode="auto">
                        <a:xfrm>
                          <a:off x="2981" y="2861"/>
                          <a:ext cx="2061" cy="1"/>
                        </a:xfrm>
                        <a:prstGeom prst="line">
                          <a:avLst/>
                        </a:prstGeom>
                        <a:noFill/>
                        <a:ln w="31680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:ln>
                      </p:spPr>
                      <p:txBody>
                        <a:bodyPr>
                          <a:prstTxWarp prst="textNoShape">
                            <a:avLst/>
                          </a:prstTxWarp>
                        </a:bodyPr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36912" name="Line 34"/>
                        <p:cNvSpPr>
                          <a:spLocks noChangeShapeType="1"/>
                        </p:cNvSpPr>
                        <p:nvPr/>
                      </p:nvSpPr>
                      <p:spPr bwMode="auto">
                        <a:xfrm>
                          <a:off x="2981" y="3020"/>
                          <a:ext cx="2061" cy="1"/>
                        </a:xfrm>
                        <a:prstGeom prst="line">
                          <a:avLst/>
                        </a:prstGeom>
                        <a:noFill/>
                        <a:ln w="31680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:ln>
                      </p:spPr>
                      <p:txBody>
                        <a:bodyPr>
                          <a:prstTxWarp prst="textNoShape">
                            <a:avLst/>
                          </a:prstTxWarp>
                        </a:bodyPr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36913" name="Line 35"/>
                        <p:cNvSpPr>
                          <a:spLocks noChangeShapeType="1"/>
                        </p:cNvSpPr>
                        <p:nvPr/>
                      </p:nvSpPr>
                      <p:spPr bwMode="auto">
                        <a:xfrm>
                          <a:off x="2981" y="3179"/>
                          <a:ext cx="2061" cy="1"/>
                        </a:xfrm>
                        <a:prstGeom prst="line">
                          <a:avLst/>
                        </a:prstGeom>
                        <a:noFill/>
                        <a:ln w="31680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:ln>
                      </p:spPr>
                      <p:txBody>
                        <a:bodyPr>
                          <a:prstTxWarp prst="textNoShape">
                            <a:avLst/>
                          </a:prstTxWarp>
                        </a:bodyPr>
                        <a:lstStyle/>
                        <a:p>
                          <a:endParaRPr lang="en-US"/>
                        </a:p>
                      </p:txBody>
                    </p:sp>
                  </p:grpSp>
                  <p:sp>
                    <p:nvSpPr>
                      <p:cNvPr id="36893" name="Line 36"/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2785" y="3254"/>
                        <a:ext cx="1226" cy="1"/>
                      </a:xfrm>
                      <a:prstGeom prst="line">
                        <a:avLst/>
                      </a:prstGeom>
                      <a:noFill/>
                      <a:ln w="9360">
                        <a:solidFill>
                          <a:srgbClr val="000000"/>
                        </a:solidFill>
                        <a:miter lim="800000"/>
                        <a:headEnd/>
                        <a:tailEnd type="triangle" w="med" len="med"/>
                      </a:ln>
                    </p:spPr>
                    <p:txBody>
                      <a:bodyPr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/>
                      </a:p>
                    </p:txBody>
                  </p:sp>
                  <p:grpSp>
                    <p:nvGrpSpPr>
                      <p:cNvPr id="10" name="Group 37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3153" y="2383"/>
                        <a:ext cx="1791" cy="888"/>
                        <a:chOff x="3153" y="2383"/>
                        <a:chExt cx="1791" cy="888"/>
                      </a:xfrm>
                    </p:grpSpPr>
                    <p:sp>
                      <p:nvSpPr>
                        <p:cNvPr id="36897" name="Line 38"/>
                        <p:cNvSpPr>
                          <a:spLocks noChangeShapeType="1"/>
                        </p:cNvSpPr>
                        <p:nvPr/>
                      </p:nvSpPr>
                      <p:spPr bwMode="auto">
                        <a:xfrm>
                          <a:off x="3153" y="2383"/>
                          <a:ext cx="1" cy="889"/>
                        </a:xfrm>
                        <a:prstGeom prst="line">
                          <a:avLst/>
                        </a:prstGeom>
                        <a:noFill/>
                        <a:ln w="9360">
                          <a:solidFill>
                            <a:srgbClr val="000000"/>
                          </a:solidFill>
                          <a:prstDash val="dash"/>
                          <a:miter lim="800000"/>
                          <a:headEnd/>
                          <a:tailEnd/>
                        </a:ln>
                      </p:spPr>
                      <p:txBody>
                        <a:bodyPr>
                          <a:prstTxWarp prst="textNoShape">
                            <a:avLst/>
                          </a:prstTxWarp>
                        </a:bodyPr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36898" name="Line 39"/>
                        <p:cNvSpPr>
                          <a:spLocks noChangeShapeType="1"/>
                        </p:cNvSpPr>
                        <p:nvPr/>
                      </p:nvSpPr>
                      <p:spPr bwMode="auto">
                        <a:xfrm>
                          <a:off x="3332" y="2383"/>
                          <a:ext cx="1" cy="889"/>
                        </a:xfrm>
                        <a:prstGeom prst="line">
                          <a:avLst/>
                        </a:prstGeom>
                        <a:noFill/>
                        <a:ln w="9360">
                          <a:solidFill>
                            <a:srgbClr val="000000"/>
                          </a:solidFill>
                          <a:prstDash val="dash"/>
                          <a:miter lim="800000"/>
                          <a:headEnd/>
                          <a:tailEnd/>
                        </a:ln>
                      </p:spPr>
                      <p:txBody>
                        <a:bodyPr>
                          <a:prstTxWarp prst="textNoShape">
                            <a:avLst/>
                          </a:prstTxWarp>
                        </a:bodyPr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36899" name="Line 40"/>
                        <p:cNvSpPr>
                          <a:spLocks noChangeShapeType="1"/>
                        </p:cNvSpPr>
                        <p:nvPr/>
                      </p:nvSpPr>
                      <p:spPr bwMode="auto">
                        <a:xfrm>
                          <a:off x="3511" y="2383"/>
                          <a:ext cx="1" cy="889"/>
                        </a:xfrm>
                        <a:prstGeom prst="line">
                          <a:avLst/>
                        </a:prstGeom>
                        <a:noFill/>
                        <a:ln w="9360">
                          <a:solidFill>
                            <a:srgbClr val="000000"/>
                          </a:solidFill>
                          <a:prstDash val="dash"/>
                          <a:miter lim="800000"/>
                          <a:headEnd/>
                          <a:tailEnd/>
                        </a:ln>
                      </p:spPr>
                      <p:txBody>
                        <a:bodyPr>
                          <a:prstTxWarp prst="textNoShape">
                            <a:avLst/>
                          </a:prstTxWarp>
                        </a:bodyPr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36900" name="Line 41"/>
                        <p:cNvSpPr>
                          <a:spLocks noChangeShapeType="1"/>
                        </p:cNvSpPr>
                        <p:nvPr/>
                      </p:nvSpPr>
                      <p:spPr bwMode="auto">
                        <a:xfrm>
                          <a:off x="3690" y="2383"/>
                          <a:ext cx="1" cy="889"/>
                        </a:xfrm>
                        <a:prstGeom prst="line">
                          <a:avLst/>
                        </a:prstGeom>
                        <a:noFill/>
                        <a:ln w="9360">
                          <a:solidFill>
                            <a:srgbClr val="000000"/>
                          </a:solidFill>
                          <a:prstDash val="dash"/>
                          <a:miter lim="800000"/>
                          <a:headEnd/>
                          <a:tailEnd/>
                        </a:ln>
                      </p:spPr>
                      <p:txBody>
                        <a:bodyPr>
                          <a:prstTxWarp prst="textNoShape">
                            <a:avLst/>
                          </a:prstTxWarp>
                        </a:bodyPr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36901" name="Line 42"/>
                        <p:cNvSpPr>
                          <a:spLocks noChangeShapeType="1"/>
                        </p:cNvSpPr>
                        <p:nvPr/>
                      </p:nvSpPr>
                      <p:spPr bwMode="auto">
                        <a:xfrm>
                          <a:off x="3869" y="2383"/>
                          <a:ext cx="1" cy="889"/>
                        </a:xfrm>
                        <a:prstGeom prst="line">
                          <a:avLst/>
                        </a:prstGeom>
                        <a:noFill/>
                        <a:ln w="9360">
                          <a:solidFill>
                            <a:srgbClr val="000000"/>
                          </a:solidFill>
                          <a:prstDash val="dash"/>
                          <a:miter lim="800000"/>
                          <a:headEnd/>
                          <a:tailEnd/>
                        </a:ln>
                      </p:spPr>
                      <p:txBody>
                        <a:bodyPr>
                          <a:prstTxWarp prst="textNoShape">
                            <a:avLst/>
                          </a:prstTxWarp>
                        </a:bodyPr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36902" name="Line 43"/>
                        <p:cNvSpPr>
                          <a:spLocks noChangeShapeType="1"/>
                        </p:cNvSpPr>
                        <p:nvPr/>
                      </p:nvSpPr>
                      <p:spPr bwMode="auto">
                        <a:xfrm>
                          <a:off x="4048" y="2383"/>
                          <a:ext cx="1" cy="889"/>
                        </a:xfrm>
                        <a:prstGeom prst="line">
                          <a:avLst/>
                        </a:prstGeom>
                        <a:noFill/>
                        <a:ln w="9360">
                          <a:solidFill>
                            <a:srgbClr val="000000"/>
                          </a:solidFill>
                          <a:prstDash val="dash"/>
                          <a:miter lim="800000"/>
                          <a:headEnd/>
                          <a:tailEnd/>
                        </a:ln>
                      </p:spPr>
                      <p:txBody>
                        <a:bodyPr>
                          <a:prstTxWarp prst="textNoShape">
                            <a:avLst/>
                          </a:prstTxWarp>
                        </a:bodyPr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36903" name="Line 44"/>
                        <p:cNvSpPr>
                          <a:spLocks noChangeShapeType="1"/>
                        </p:cNvSpPr>
                        <p:nvPr/>
                      </p:nvSpPr>
                      <p:spPr bwMode="auto">
                        <a:xfrm>
                          <a:off x="4227" y="2383"/>
                          <a:ext cx="1" cy="889"/>
                        </a:xfrm>
                        <a:prstGeom prst="line">
                          <a:avLst/>
                        </a:prstGeom>
                        <a:noFill/>
                        <a:ln w="9360">
                          <a:solidFill>
                            <a:srgbClr val="000000"/>
                          </a:solidFill>
                          <a:prstDash val="dash"/>
                          <a:miter lim="800000"/>
                          <a:headEnd/>
                          <a:tailEnd/>
                        </a:ln>
                      </p:spPr>
                      <p:txBody>
                        <a:bodyPr>
                          <a:prstTxWarp prst="textNoShape">
                            <a:avLst/>
                          </a:prstTxWarp>
                        </a:bodyPr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36904" name="Line 45"/>
                        <p:cNvSpPr>
                          <a:spLocks noChangeShapeType="1"/>
                        </p:cNvSpPr>
                        <p:nvPr/>
                      </p:nvSpPr>
                      <p:spPr bwMode="auto">
                        <a:xfrm>
                          <a:off x="4406" y="2383"/>
                          <a:ext cx="1" cy="889"/>
                        </a:xfrm>
                        <a:prstGeom prst="line">
                          <a:avLst/>
                        </a:prstGeom>
                        <a:noFill/>
                        <a:ln w="9360">
                          <a:solidFill>
                            <a:srgbClr val="000000"/>
                          </a:solidFill>
                          <a:prstDash val="dash"/>
                          <a:miter lim="800000"/>
                          <a:headEnd/>
                          <a:tailEnd/>
                        </a:ln>
                      </p:spPr>
                      <p:txBody>
                        <a:bodyPr>
                          <a:prstTxWarp prst="textNoShape">
                            <a:avLst/>
                          </a:prstTxWarp>
                        </a:bodyPr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36905" name="Line 46"/>
                        <p:cNvSpPr>
                          <a:spLocks noChangeShapeType="1"/>
                        </p:cNvSpPr>
                        <p:nvPr/>
                      </p:nvSpPr>
                      <p:spPr bwMode="auto">
                        <a:xfrm>
                          <a:off x="4585" y="2383"/>
                          <a:ext cx="1" cy="889"/>
                        </a:xfrm>
                        <a:prstGeom prst="line">
                          <a:avLst/>
                        </a:prstGeom>
                        <a:noFill/>
                        <a:ln w="9360">
                          <a:solidFill>
                            <a:srgbClr val="000000"/>
                          </a:solidFill>
                          <a:prstDash val="dash"/>
                          <a:miter lim="800000"/>
                          <a:headEnd/>
                          <a:tailEnd/>
                        </a:ln>
                      </p:spPr>
                      <p:txBody>
                        <a:bodyPr>
                          <a:prstTxWarp prst="textNoShape">
                            <a:avLst/>
                          </a:prstTxWarp>
                        </a:bodyPr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36906" name="Line 47"/>
                        <p:cNvSpPr>
                          <a:spLocks noChangeShapeType="1"/>
                        </p:cNvSpPr>
                        <p:nvPr/>
                      </p:nvSpPr>
                      <p:spPr bwMode="auto">
                        <a:xfrm>
                          <a:off x="4764" y="2383"/>
                          <a:ext cx="1" cy="889"/>
                        </a:xfrm>
                        <a:prstGeom prst="line">
                          <a:avLst/>
                        </a:prstGeom>
                        <a:noFill/>
                        <a:ln w="9360">
                          <a:solidFill>
                            <a:srgbClr val="000000"/>
                          </a:solidFill>
                          <a:prstDash val="dash"/>
                          <a:miter lim="800000"/>
                          <a:headEnd/>
                          <a:tailEnd/>
                        </a:ln>
                      </p:spPr>
                      <p:txBody>
                        <a:bodyPr>
                          <a:prstTxWarp prst="textNoShape">
                            <a:avLst/>
                          </a:prstTxWarp>
                        </a:bodyPr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36907" name="Line 48"/>
                        <p:cNvSpPr>
                          <a:spLocks noChangeShapeType="1"/>
                        </p:cNvSpPr>
                        <p:nvPr/>
                      </p:nvSpPr>
                      <p:spPr bwMode="auto">
                        <a:xfrm>
                          <a:off x="4944" y="2383"/>
                          <a:ext cx="1" cy="889"/>
                        </a:xfrm>
                        <a:prstGeom prst="line">
                          <a:avLst/>
                        </a:prstGeom>
                        <a:noFill/>
                        <a:ln w="9360">
                          <a:solidFill>
                            <a:srgbClr val="000000"/>
                          </a:solidFill>
                          <a:prstDash val="dash"/>
                          <a:miter lim="800000"/>
                          <a:headEnd/>
                          <a:tailEnd/>
                        </a:ln>
                      </p:spPr>
                      <p:txBody>
                        <a:bodyPr>
                          <a:prstTxWarp prst="textNoShape">
                            <a:avLst/>
                          </a:prstTxWarp>
                        </a:bodyPr>
                        <a:lstStyle/>
                        <a:p>
                          <a:endParaRPr lang="en-US"/>
                        </a:p>
                      </p:txBody>
                    </p:sp>
                  </p:grpSp>
                  <p:sp>
                    <p:nvSpPr>
                      <p:cNvPr id="36895" name="Text Box 49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5086" y="2305"/>
                        <a:ext cx="381" cy="508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round/>
                        <a:headEnd/>
                        <a:tailEnd/>
                      </a:ln>
                    </p:spPr>
                    <p:txBody>
                      <a:bodyPr wrap="none" lIns="90000" tIns="46800" rIns="90000" bIns="46800">
                        <a:prstTxWarp prst="textNoShape">
                          <a:avLst/>
                        </a:prstTxWarp>
                        <a:spAutoFit/>
                      </a:bodyPr>
                      <a:lstStyle/>
                      <a:p>
                        <a:pPr>
                          <a:tabLst>
                            <a:tab pos="0" algn="l"/>
                            <a:tab pos="457200" algn="l"/>
                            <a:tab pos="914400" algn="l"/>
                            <a:tab pos="1371600" algn="l"/>
                            <a:tab pos="1828800" algn="l"/>
                            <a:tab pos="2286000" algn="l"/>
                            <a:tab pos="2743200" algn="l"/>
                            <a:tab pos="3200400" algn="l"/>
                            <a:tab pos="3657600" algn="l"/>
                            <a:tab pos="4114800" algn="l"/>
                            <a:tab pos="4572000" algn="l"/>
                            <a:tab pos="5029200" algn="l"/>
                            <a:tab pos="5486400" algn="l"/>
                            <a:tab pos="5943600" algn="l"/>
                            <a:tab pos="6400800" algn="l"/>
                            <a:tab pos="6858000" algn="l"/>
                            <a:tab pos="7315200" algn="l"/>
                            <a:tab pos="7772400" algn="l"/>
                            <a:tab pos="8229600" algn="l"/>
                            <a:tab pos="8686800" algn="l"/>
                            <a:tab pos="9144000" algn="l"/>
                          </a:tabLst>
                        </a:pPr>
                        <a:r>
                          <a:rPr lang="en-GB">
                            <a:solidFill>
                              <a:srgbClr val="000000"/>
                            </a:solidFill>
                          </a:rPr>
                          <a:t>hot</a:t>
                        </a:r>
                      </a:p>
                    </p:txBody>
                  </p:sp>
                  <p:sp>
                    <p:nvSpPr>
                      <p:cNvPr id="36896" name="Text Box 50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5060" y="3121"/>
                        <a:ext cx="564" cy="508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round/>
                        <a:headEnd/>
                        <a:tailEnd/>
                      </a:ln>
                    </p:spPr>
                    <p:txBody>
                      <a:bodyPr wrap="none" lIns="90000" tIns="46800" rIns="90000" bIns="46800">
                        <a:prstTxWarp prst="textNoShape">
                          <a:avLst/>
                        </a:prstTxWarp>
                        <a:spAutoFit/>
                      </a:bodyPr>
                      <a:lstStyle/>
                      <a:p>
                        <a:pPr>
                          <a:tabLst>
                            <a:tab pos="0" algn="l"/>
                            <a:tab pos="457200" algn="l"/>
                            <a:tab pos="914400" algn="l"/>
                            <a:tab pos="1371600" algn="l"/>
                            <a:tab pos="1828800" algn="l"/>
                            <a:tab pos="2286000" algn="l"/>
                            <a:tab pos="2743200" algn="l"/>
                            <a:tab pos="3200400" algn="l"/>
                            <a:tab pos="3657600" algn="l"/>
                            <a:tab pos="4114800" algn="l"/>
                            <a:tab pos="4572000" algn="l"/>
                            <a:tab pos="5029200" algn="l"/>
                            <a:tab pos="5486400" algn="l"/>
                            <a:tab pos="5943600" algn="l"/>
                            <a:tab pos="6400800" algn="l"/>
                            <a:tab pos="6858000" algn="l"/>
                            <a:tab pos="7315200" algn="l"/>
                            <a:tab pos="7772400" algn="l"/>
                            <a:tab pos="8229600" algn="l"/>
                            <a:tab pos="8686800" algn="l"/>
                            <a:tab pos="9144000" algn="l"/>
                          </a:tabLst>
                        </a:pPr>
                        <a:r>
                          <a:rPr lang="en-GB" dirty="0">
                            <a:solidFill>
                              <a:srgbClr val="000000"/>
                            </a:solidFill>
                          </a:rPr>
                          <a:t>300K</a:t>
                        </a:r>
                      </a:p>
                    </p:txBody>
                  </p:sp>
                </p:grpSp>
                <p:grpSp>
                  <p:nvGrpSpPr>
                    <p:cNvPr id="11" name="Group 51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4301" y="3271"/>
                      <a:ext cx="617" cy="1047"/>
                      <a:chOff x="4301" y="3271"/>
                      <a:chExt cx="617" cy="1047"/>
                    </a:xfrm>
                  </p:grpSpPr>
                  <p:sp>
                    <p:nvSpPr>
                      <p:cNvPr id="36887" name="Text Box 52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4301" y="3360"/>
                        <a:ext cx="446" cy="96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round/>
                        <a:headEnd/>
                        <a:tailEnd/>
                      </a:ln>
                    </p:spPr>
                    <p:txBody>
                      <a:bodyPr wrap="none" anchor="ctr"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36888" name="Line 53"/>
                      <p:cNvSpPr>
                        <a:spLocks noChangeShapeType="1"/>
                      </p:cNvSpPr>
                      <p:nvPr/>
                    </p:nvSpPr>
                    <p:spPr bwMode="auto">
                      <a:xfrm flipV="1">
                        <a:off x="4600" y="3271"/>
                        <a:ext cx="147" cy="126"/>
                      </a:xfrm>
                      <a:prstGeom prst="line">
                        <a:avLst/>
                      </a:prstGeom>
                      <a:noFill/>
                      <a:ln w="9360">
                        <a:solidFill>
                          <a:srgbClr val="333399"/>
                        </a:solidFill>
                        <a:miter lim="800000"/>
                        <a:headEnd/>
                        <a:tailEnd type="triangle" w="med" len="med"/>
                      </a:ln>
                    </p:spPr>
                    <p:txBody>
                      <a:bodyPr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36889" name="Line 54"/>
                      <p:cNvSpPr>
                        <a:spLocks noChangeShapeType="1"/>
                      </p:cNvSpPr>
                      <p:nvPr/>
                    </p:nvSpPr>
                    <p:spPr bwMode="auto">
                      <a:xfrm flipV="1">
                        <a:off x="4551" y="3271"/>
                        <a:ext cx="24" cy="126"/>
                      </a:xfrm>
                      <a:prstGeom prst="line">
                        <a:avLst/>
                      </a:prstGeom>
                      <a:noFill/>
                      <a:ln w="9360">
                        <a:solidFill>
                          <a:srgbClr val="333399"/>
                        </a:solidFill>
                        <a:miter lim="800000"/>
                        <a:headEnd/>
                        <a:tailEnd type="triangle" w="med" len="med"/>
                      </a:ln>
                    </p:spPr>
                    <p:txBody>
                      <a:bodyPr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36890" name="Line 55"/>
                      <p:cNvSpPr>
                        <a:spLocks noChangeShapeType="1"/>
                      </p:cNvSpPr>
                      <p:nvPr/>
                    </p:nvSpPr>
                    <p:spPr bwMode="auto">
                      <a:xfrm flipV="1">
                        <a:off x="4674" y="3271"/>
                        <a:ext cx="245" cy="126"/>
                      </a:xfrm>
                      <a:prstGeom prst="line">
                        <a:avLst/>
                      </a:prstGeom>
                      <a:noFill/>
                      <a:ln w="9360">
                        <a:solidFill>
                          <a:srgbClr val="333399"/>
                        </a:solidFill>
                        <a:miter lim="800000"/>
                        <a:headEnd/>
                        <a:tailEnd type="triangle" w="med" len="med"/>
                      </a:ln>
                    </p:spPr>
                    <p:txBody>
                      <a:bodyPr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36891" name="Line 56"/>
                      <p:cNvSpPr>
                        <a:spLocks noChangeShapeType="1"/>
                      </p:cNvSpPr>
                      <p:nvPr/>
                    </p:nvSpPr>
                    <p:spPr bwMode="auto">
                      <a:xfrm flipH="1" flipV="1">
                        <a:off x="4384" y="3271"/>
                        <a:ext cx="115" cy="126"/>
                      </a:xfrm>
                      <a:prstGeom prst="line">
                        <a:avLst/>
                      </a:prstGeom>
                      <a:noFill/>
                      <a:ln w="9360">
                        <a:solidFill>
                          <a:srgbClr val="333399"/>
                        </a:solidFill>
                        <a:miter lim="800000"/>
                        <a:headEnd/>
                        <a:tailEnd type="triangle" w="med" len="med"/>
                      </a:ln>
                    </p:spPr>
                    <p:txBody>
                      <a:bodyPr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/>
                      </a:p>
                    </p:txBody>
                  </p:sp>
                </p:grpSp>
              </p:grpSp>
              <p:sp>
                <p:nvSpPr>
                  <p:cNvPr id="36883" name="Freeform 57"/>
                  <p:cNvSpPr>
                    <a:spLocks noChangeArrowheads="1"/>
                  </p:cNvSpPr>
                  <p:nvPr/>
                </p:nvSpPr>
                <p:spPr bwMode="auto">
                  <a:xfrm>
                    <a:off x="2981" y="2544"/>
                    <a:ext cx="2061" cy="630"/>
                  </a:xfrm>
                  <a:custGeom>
                    <a:avLst/>
                    <a:gdLst>
                      <a:gd name="T0" fmla="*/ 0 w 4032"/>
                      <a:gd name="T1" fmla="*/ 0 h 1632"/>
                      <a:gd name="T2" fmla="*/ 1 w 4032"/>
                      <a:gd name="T3" fmla="*/ 0 h 1632"/>
                      <a:gd name="T4" fmla="*/ 1 w 4032"/>
                      <a:gd name="T5" fmla="*/ 0 h 1632"/>
                      <a:gd name="T6" fmla="*/ 1 w 4032"/>
                      <a:gd name="T7" fmla="*/ 0 h 1632"/>
                      <a:gd name="T8" fmla="*/ 1 w 4032"/>
                      <a:gd name="T9" fmla="*/ 0 h 1632"/>
                      <a:gd name="T10" fmla="*/ 1 w 4032"/>
                      <a:gd name="T11" fmla="*/ 0 h 1632"/>
                      <a:gd name="T12" fmla="*/ 1 w 4032"/>
                      <a:gd name="T13" fmla="*/ 0 h 1632"/>
                      <a:gd name="T14" fmla="*/ 1 w 4032"/>
                      <a:gd name="T15" fmla="*/ 0 h 1632"/>
                      <a:gd name="T16" fmla="*/ 1 w 4032"/>
                      <a:gd name="T17" fmla="*/ 0 h 1632"/>
                      <a:gd name="T18" fmla="*/ 1 w 4032"/>
                      <a:gd name="T19" fmla="*/ 0 h 1632"/>
                      <a:gd name="T20" fmla="*/ 1 w 4032"/>
                      <a:gd name="T21" fmla="*/ 0 h 1632"/>
                      <a:gd name="T22" fmla="*/ 1 w 4032"/>
                      <a:gd name="T23" fmla="*/ 0 h 1632"/>
                      <a:gd name="T24" fmla="*/ 1 w 4032"/>
                      <a:gd name="T25" fmla="*/ 0 h 1632"/>
                      <a:gd name="T26" fmla="*/ 1 w 4032"/>
                      <a:gd name="T27" fmla="*/ 0 h 1632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w 4032"/>
                      <a:gd name="T43" fmla="*/ 0 h 1632"/>
                      <a:gd name="T44" fmla="*/ 4032 w 4032"/>
                      <a:gd name="T45" fmla="*/ 1632 h 1632"/>
                    </a:gdLst>
                    <a:ahLst/>
                    <a:cxnLst>
                      <a:cxn ang="T28">
                        <a:pos x="T0" y="T1"/>
                      </a:cxn>
                      <a:cxn ang="T29">
                        <a:pos x="T2" y="T3"/>
                      </a:cxn>
                      <a:cxn ang="T30">
                        <a:pos x="T4" y="T5"/>
                      </a:cxn>
                      <a:cxn ang="T31">
                        <a:pos x="T6" y="T7"/>
                      </a:cxn>
                      <a:cxn ang="T32">
                        <a:pos x="T8" y="T9"/>
                      </a:cxn>
                      <a:cxn ang="T33">
                        <a:pos x="T10" y="T11"/>
                      </a:cxn>
                      <a:cxn ang="T34">
                        <a:pos x="T12" y="T13"/>
                      </a:cxn>
                      <a:cxn ang="T35">
                        <a:pos x="T14" y="T15"/>
                      </a:cxn>
                      <a:cxn ang="T36">
                        <a:pos x="T16" y="T17"/>
                      </a:cxn>
                      <a:cxn ang="T37">
                        <a:pos x="T18" y="T19"/>
                      </a:cxn>
                      <a:cxn ang="T38">
                        <a:pos x="T20" y="T21"/>
                      </a:cxn>
                      <a:cxn ang="T39">
                        <a:pos x="T22" y="T23"/>
                      </a:cxn>
                      <a:cxn ang="T40">
                        <a:pos x="T24" y="T25"/>
                      </a:cxn>
                      <a:cxn ang="T41">
                        <a:pos x="T26" y="T27"/>
                      </a:cxn>
                    </a:cxnLst>
                    <a:rect l="T42" t="T43" r="T44" b="T45"/>
                    <a:pathLst>
                      <a:path w="4032" h="1632">
                        <a:moveTo>
                          <a:pt x="0" y="1632"/>
                        </a:moveTo>
                        <a:lnTo>
                          <a:pt x="336" y="1632"/>
                        </a:lnTo>
                        <a:lnTo>
                          <a:pt x="336" y="1248"/>
                        </a:lnTo>
                        <a:lnTo>
                          <a:pt x="1392" y="1248"/>
                        </a:lnTo>
                        <a:lnTo>
                          <a:pt x="1392" y="816"/>
                        </a:lnTo>
                        <a:lnTo>
                          <a:pt x="2064" y="816"/>
                        </a:lnTo>
                        <a:lnTo>
                          <a:pt x="2064" y="1248"/>
                        </a:lnTo>
                        <a:lnTo>
                          <a:pt x="2784" y="1248"/>
                        </a:lnTo>
                        <a:lnTo>
                          <a:pt x="2784" y="816"/>
                        </a:lnTo>
                        <a:lnTo>
                          <a:pt x="3120" y="816"/>
                        </a:lnTo>
                        <a:lnTo>
                          <a:pt x="3120" y="432"/>
                        </a:lnTo>
                        <a:lnTo>
                          <a:pt x="3504" y="432"/>
                        </a:lnTo>
                        <a:lnTo>
                          <a:pt x="3504" y="0"/>
                        </a:lnTo>
                        <a:lnTo>
                          <a:pt x="4032" y="0"/>
                        </a:lnTo>
                      </a:path>
                    </a:pathLst>
                  </a:custGeom>
                  <a:noFill/>
                  <a:ln w="63360">
                    <a:solidFill>
                      <a:srgbClr val="333399"/>
                    </a:solidFill>
                    <a:round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6884" name="Freeform 58"/>
                  <p:cNvSpPr>
                    <a:spLocks noChangeArrowheads="1"/>
                  </p:cNvSpPr>
                  <p:nvPr/>
                </p:nvSpPr>
                <p:spPr bwMode="auto">
                  <a:xfrm>
                    <a:off x="2981" y="2379"/>
                    <a:ext cx="2061" cy="648"/>
                  </a:xfrm>
                  <a:custGeom>
                    <a:avLst/>
                    <a:gdLst>
                      <a:gd name="T0" fmla="*/ 0 w 4032"/>
                      <a:gd name="T1" fmla="*/ 0 h 1680"/>
                      <a:gd name="T2" fmla="*/ 1 w 4032"/>
                      <a:gd name="T3" fmla="*/ 0 h 1680"/>
                      <a:gd name="T4" fmla="*/ 1 w 4032"/>
                      <a:gd name="T5" fmla="*/ 0 h 1680"/>
                      <a:gd name="T6" fmla="*/ 1 w 4032"/>
                      <a:gd name="T7" fmla="*/ 0 h 1680"/>
                      <a:gd name="T8" fmla="*/ 1 w 4032"/>
                      <a:gd name="T9" fmla="*/ 0 h 1680"/>
                      <a:gd name="T10" fmla="*/ 1 w 4032"/>
                      <a:gd name="T11" fmla="*/ 0 h 1680"/>
                      <a:gd name="T12" fmla="*/ 1 w 4032"/>
                      <a:gd name="T13" fmla="*/ 0 h 1680"/>
                      <a:gd name="T14" fmla="*/ 1 w 4032"/>
                      <a:gd name="T15" fmla="*/ 0 h 1680"/>
                      <a:gd name="T16" fmla="*/ 1 w 4032"/>
                      <a:gd name="T17" fmla="*/ 0 h 1680"/>
                      <a:gd name="T18" fmla="*/ 1 w 4032"/>
                      <a:gd name="T19" fmla="*/ 0 h 1680"/>
                      <a:gd name="T20" fmla="*/ 1 w 4032"/>
                      <a:gd name="T21" fmla="*/ 0 h 1680"/>
                      <a:gd name="T22" fmla="*/ 1 w 4032"/>
                      <a:gd name="T23" fmla="*/ 0 h 1680"/>
                      <a:gd name="T24" fmla="*/ 1 w 4032"/>
                      <a:gd name="T25" fmla="*/ 0 h 1680"/>
                      <a:gd name="T26" fmla="*/ 1 w 4032"/>
                      <a:gd name="T27" fmla="*/ 0 h 1680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w 4032"/>
                      <a:gd name="T43" fmla="*/ 0 h 1680"/>
                      <a:gd name="T44" fmla="*/ 4032 w 4032"/>
                      <a:gd name="T45" fmla="*/ 1680 h 1680"/>
                    </a:gdLst>
                    <a:ahLst/>
                    <a:cxnLst>
                      <a:cxn ang="T28">
                        <a:pos x="T0" y="T1"/>
                      </a:cxn>
                      <a:cxn ang="T29">
                        <a:pos x="T2" y="T3"/>
                      </a:cxn>
                      <a:cxn ang="T30">
                        <a:pos x="T4" y="T5"/>
                      </a:cxn>
                      <a:cxn ang="T31">
                        <a:pos x="T6" y="T7"/>
                      </a:cxn>
                      <a:cxn ang="T32">
                        <a:pos x="T8" y="T9"/>
                      </a:cxn>
                      <a:cxn ang="T33">
                        <a:pos x="T10" y="T11"/>
                      </a:cxn>
                      <a:cxn ang="T34">
                        <a:pos x="T12" y="T13"/>
                      </a:cxn>
                      <a:cxn ang="T35">
                        <a:pos x="T14" y="T15"/>
                      </a:cxn>
                      <a:cxn ang="T36">
                        <a:pos x="T16" y="T17"/>
                      </a:cxn>
                      <a:cxn ang="T37">
                        <a:pos x="T18" y="T19"/>
                      </a:cxn>
                      <a:cxn ang="T38">
                        <a:pos x="T20" y="T21"/>
                      </a:cxn>
                      <a:cxn ang="T39">
                        <a:pos x="T22" y="T23"/>
                      </a:cxn>
                      <a:cxn ang="T40">
                        <a:pos x="T24" y="T25"/>
                      </a:cxn>
                      <a:cxn ang="T41">
                        <a:pos x="T26" y="T27"/>
                      </a:cxn>
                    </a:cxnLst>
                    <a:rect l="T42" t="T43" r="T44" b="T45"/>
                    <a:pathLst>
                      <a:path w="4032" h="1680">
                        <a:moveTo>
                          <a:pt x="0" y="0"/>
                        </a:moveTo>
                        <a:lnTo>
                          <a:pt x="672" y="0"/>
                        </a:lnTo>
                        <a:lnTo>
                          <a:pt x="672" y="432"/>
                        </a:lnTo>
                        <a:lnTo>
                          <a:pt x="1056" y="432"/>
                        </a:lnTo>
                        <a:lnTo>
                          <a:pt x="1056" y="864"/>
                        </a:lnTo>
                        <a:lnTo>
                          <a:pt x="1392" y="864"/>
                        </a:lnTo>
                        <a:lnTo>
                          <a:pt x="1392" y="432"/>
                        </a:lnTo>
                        <a:lnTo>
                          <a:pt x="2064" y="432"/>
                        </a:lnTo>
                        <a:lnTo>
                          <a:pt x="2064" y="864"/>
                        </a:lnTo>
                        <a:lnTo>
                          <a:pt x="2448" y="864"/>
                        </a:lnTo>
                        <a:lnTo>
                          <a:pt x="2448" y="1248"/>
                        </a:lnTo>
                        <a:lnTo>
                          <a:pt x="2832" y="1248"/>
                        </a:lnTo>
                        <a:lnTo>
                          <a:pt x="2832" y="1680"/>
                        </a:lnTo>
                        <a:lnTo>
                          <a:pt x="4032" y="1680"/>
                        </a:lnTo>
                      </a:path>
                    </a:pathLst>
                  </a:custGeom>
                  <a:noFill/>
                  <a:ln w="63360">
                    <a:solidFill>
                      <a:srgbClr val="FF0327"/>
                    </a:solidFill>
                    <a:round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36881" name="Line 59"/>
                <p:cNvSpPr>
                  <a:spLocks noChangeShapeType="1"/>
                </p:cNvSpPr>
                <p:nvPr/>
              </p:nvSpPr>
              <p:spPr bwMode="auto">
                <a:xfrm>
                  <a:off x="3352" y="2368"/>
                  <a:ext cx="1" cy="192"/>
                </a:xfrm>
                <a:prstGeom prst="line">
                  <a:avLst/>
                </a:prstGeom>
                <a:noFill/>
                <a:ln w="22320">
                  <a:solidFill>
                    <a:srgbClr val="000000"/>
                  </a:solidFill>
                  <a:miter lim="800000"/>
                  <a:headEnd type="triangle" w="med" len="med"/>
                  <a:tailEnd type="triangle" w="med" len="med"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  <p:sp>
          <p:nvSpPr>
            <p:cNvPr id="36874" name="Text Box 60"/>
            <p:cNvSpPr txBox="1">
              <a:spLocks noChangeArrowheads="1"/>
            </p:cNvSpPr>
            <p:nvPr/>
          </p:nvSpPr>
          <p:spPr bwMode="auto">
            <a:xfrm>
              <a:off x="3842" y="3478"/>
              <a:ext cx="1247" cy="506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wrap="none" lIns="90000" tIns="45000" rIns="90000" bIns="45000">
              <a:prstTxWarp prst="textNoShape">
                <a:avLst/>
              </a:prstTxWarp>
              <a:spAutoFit/>
            </a:bodyPr>
            <a:lstStyle/>
            <a:p>
              <a: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GB" sz="1600">
                  <a:solidFill>
                    <a:srgbClr val="000000"/>
                  </a:solidFill>
                </a:rPr>
                <a:t>Exchange  attempts</a:t>
              </a:r>
            </a:p>
          </p:txBody>
        </p:sp>
        <p:sp>
          <p:nvSpPr>
            <p:cNvPr id="36875" name="Text Box 61"/>
            <p:cNvSpPr txBox="1">
              <a:spLocks noChangeArrowheads="1"/>
            </p:cNvSpPr>
            <p:nvPr/>
          </p:nvSpPr>
          <p:spPr bwMode="auto">
            <a:xfrm>
              <a:off x="2660" y="2504"/>
              <a:ext cx="231" cy="506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wrap="none" lIns="90000" tIns="45000" rIns="90000" bIns="45000">
              <a:prstTxWarp prst="textNoShape">
                <a:avLst/>
              </a:prstTxWarp>
              <a:spAutoFit/>
            </a:bodyPr>
            <a:lstStyle/>
            <a:p>
              <a: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GB">
                  <a:solidFill>
                    <a:srgbClr val="000000"/>
                  </a:solidFill>
                </a:rPr>
                <a:t>T</a:t>
              </a:r>
            </a:p>
          </p:txBody>
        </p:sp>
        <p:sp>
          <p:nvSpPr>
            <p:cNvPr id="36876" name="Text Box 62"/>
            <p:cNvSpPr txBox="1">
              <a:spLocks noChangeArrowheads="1"/>
            </p:cNvSpPr>
            <p:nvPr/>
          </p:nvSpPr>
          <p:spPr bwMode="auto">
            <a:xfrm>
              <a:off x="3192" y="3056"/>
              <a:ext cx="168" cy="506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wrap="none" lIns="90000" tIns="45000" rIns="90000" bIns="45000">
              <a:prstTxWarp prst="textNoShape">
                <a:avLst/>
              </a:prstTxWarp>
              <a:spAutoFit/>
            </a:bodyPr>
            <a:lstStyle/>
            <a:p>
              <a: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GB">
                  <a:solidFill>
                    <a:srgbClr val="000000"/>
                  </a:solidFill>
                </a:rPr>
                <a:t>t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700" dirty="0" smtClean="0"/>
              <a:t>Abstractions for Dynamic Execution (1)  </a:t>
            </a:r>
            <a:br>
              <a:rPr lang="en-US" sz="2700" dirty="0" smtClean="0"/>
            </a:br>
            <a:r>
              <a:rPr lang="en-US" sz="2700" dirty="0" smtClean="0"/>
              <a:t>Container Task</a:t>
            </a:r>
          </a:p>
        </p:txBody>
      </p:sp>
      <p:pic>
        <p:nvPicPr>
          <p:cNvPr id="3481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97733" y="1752600"/>
            <a:ext cx="8093075" cy="3200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600" dirty="0" smtClean="0"/>
              <a:t>Abstractions for Dynamic Execution (2)</a:t>
            </a:r>
            <a:br>
              <a:rPr lang="en-US" sz="2600" dirty="0" smtClean="0"/>
            </a:br>
            <a:r>
              <a:rPr lang="en-US" sz="2600" dirty="0" smtClean="0"/>
              <a:t>SAGA Pilot-Job (</a:t>
            </a:r>
            <a:r>
              <a:rPr lang="en-US" sz="2600" dirty="0" err="1" smtClean="0"/>
              <a:t>BigJob</a:t>
            </a:r>
            <a:r>
              <a:rPr lang="en-US" sz="2600" dirty="0" smtClean="0"/>
              <a:t>)</a:t>
            </a:r>
            <a:endParaRPr lang="en-US" sz="2600" dirty="0"/>
          </a:p>
        </p:txBody>
      </p:sp>
      <p:pic>
        <p:nvPicPr>
          <p:cNvPr id="4" name="Content Placeholder 3" descr="bigjob.png"/>
          <p:cNvPicPr>
            <a:picLocks noGrp="1" noChangeAspect="1"/>
          </p:cNvPicPr>
          <p:nvPr>
            <p:ph idx="1"/>
          </p:nvPr>
        </p:nvPicPr>
        <p:blipFill>
          <a:blip r:embed="rId2"/>
          <a:srcRect l="-2356" r="-2356"/>
          <a:stretch>
            <a:fillRect/>
          </a:stretch>
        </p:blipFill>
        <p:spPr/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erspective">
  <a:themeElements>
    <a:clrScheme name="Perspective">
      <a:dk1>
        <a:sysClr val="windowText" lastClr="000000"/>
      </a:dk1>
      <a:lt1>
        <a:sysClr val="window" lastClr="FFFFFF"/>
      </a:lt1>
      <a:dk2>
        <a:srgbClr val="333333"/>
      </a:dk2>
      <a:lt2>
        <a:srgbClr val="BBC0AC"/>
      </a:lt2>
      <a:accent1>
        <a:srgbClr val="A2C816"/>
      </a:accent1>
      <a:accent2>
        <a:srgbClr val="E07602"/>
      </a:accent2>
      <a:accent3>
        <a:srgbClr val="E4C402"/>
      </a:accent3>
      <a:accent4>
        <a:srgbClr val="7DC1EF"/>
      </a:accent4>
      <a:accent5>
        <a:srgbClr val="21449B"/>
      </a:accent5>
      <a:accent6>
        <a:srgbClr val="A2B170"/>
      </a:accent6>
      <a:hlink>
        <a:srgbClr val="8DA440"/>
      </a:hlink>
      <a:folHlink>
        <a:srgbClr val="4C4F3F"/>
      </a:folHlink>
    </a:clrScheme>
    <a:fontScheme name="Perspective">
      <a:majorFont>
        <a:latin typeface="Century Gothic"/>
        <a:ea typeface=""/>
        <a:cs typeface=""/>
        <a:font script="Jpan" typeface="メイリオ"/>
      </a:majorFont>
      <a:minorFont>
        <a:latin typeface="Century Gothic"/>
        <a:ea typeface=""/>
        <a:cs typeface=""/>
        <a:font script="Jpan" typeface="メイリオ"/>
      </a:minorFont>
    </a:fontScheme>
    <a:fmtScheme name="Perspective">
      <a:fillStyleLst>
        <a:solidFill>
          <a:schemeClr val="phClr"/>
        </a:solidFill>
        <a:solidFill>
          <a:schemeClr val="phClr">
            <a:shade val="90000"/>
          </a:schemeClr>
        </a:solidFill>
        <a:solidFill>
          <a:schemeClr val="phClr">
            <a:shade val="80000"/>
          </a:schemeClr>
        </a:soli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>
              <a:alpha val="8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bliqueTopRight"/>
            <a:lightRig rig="threePt" dir="tl"/>
          </a:scene3d>
          <a:sp3d>
            <a:bevelT w="25400" h="25400"/>
          </a:sp3d>
        </a:effectStyle>
        <a:effectStyle>
          <a:effectLst/>
          <a:scene3d>
            <a:camera prst="perspectiveFront" fov="4200000"/>
            <a:lightRig rig="balanced" dir="tl">
              <a:rot lat="0" lon="0" rev="18600000"/>
            </a:lightRig>
          </a:scene3d>
          <a:sp3d prstMaterial="metal">
            <a:bevelT w="63500" h="50800" prst="angle"/>
          </a:sp3d>
        </a:effectStyle>
      </a:effectStyleLst>
      <a:bgFillStyleLst>
        <a:solidFill>
          <a:schemeClr val="phClr">
            <a:tint val="90000"/>
          </a:schemeClr>
        </a:solidFill>
        <a:solidFill>
          <a:schemeClr val="phClr">
            <a:tint val="50000"/>
          </a:schemeClr>
        </a:solidFill>
        <a:solidFill>
          <a:schemeClr val="phClr">
            <a:shade val="60000"/>
          </a:schemeClr>
        </a:soli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Perspective.thmx</Template>
  <TotalTime>465</TotalTime>
  <Words>1385</Words>
  <Application>Microsoft Macintosh PowerPoint</Application>
  <PresentationFormat>On-screen Show (4:3)</PresentationFormat>
  <Paragraphs>151</Paragraphs>
  <Slides>24</Slides>
  <Notes>3</Notes>
  <HiddenSlides>0</HiddenSlides>
  <MMClips>0</MMClips>
  <ScaleCrop>false</ScaleCrop>
  <HeadingPairs>
    <vt:vector size="4" baseType="variant">
      <vt:variant>
        <vt:lpstr>Design Template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5" baseType="lpstr">
      <vt:lpstr>Perspective</vt:lpstr>
      <vt:lpstr>SAGA BigJob: An Extensible, Interoperable Pilot-Job Abstraction for Distributed Applications &amp; Systems</vt:lpstr>
      <vt:lpstr>Understanding Distributed Applications IDEAS: First Principles Development Objectives</vt:lpstr>
      <vt:lpstr>SAGA: In a nutshell</vt:lpstr>
      <vt:lpstr>SAGA: In a thousand words..</vt:lpstr>
      <vt:lpstr>SAGA and Distributed Applications</vt:lpstr>
      <vt:lpstr>Taxonomy of  Distributed Application Development</vt:lpstr>
      <vt:lpstr>HTC of HPC Jobs Ensembles Can Enhance Sampling</vt:lpstr>
      <vt:lpstr>Abstractions for Dynamic Execution (1)   Container Task</vt:lpstr>
      <vt:lpstr>Abstractions for Dynamic Execution (2) SAGA Pilot-Job (BigJob)</vt:lpstr>
      <vt:lpstr>Pilot-Jobs: Commonly Used Abstraction</vt:lpstr>
      <vt:lpstr>Abstractions for Dynamic Execution (3) SAGA Pilot-Job Framework</vt:lpstr>
      <vt:lpstr>SAGA Pilot-Job:  Condor </vt:lpstr>
      <vt:lpstr>SAGA Pilot-Job:  Condor (2) </vt:lpstr>
      <vt:lpstr>SAGA Pilot-Job:  Cloud </vt:lpstr>
      <vt:lpstr>Deployment &amp; Scheduling of  Multiple  Infrastructure Independent Pilot-Jobs</vt:lpstr>
      <vt:lpstr>BigJob Start-up Times</vt:lpstr>
      <vt:lpstr>Scenario A-1: NAMD Performance for Different Resource Configurations</vt:lpstr>
      <vt:lpstr>Scenario A-2: Tc for Different Resource Configurations </vt:lpstr>
      <vt:lpstr>Scenario B: Facilitating Novel Execution Modes </vt:lpstr>
      <vt:lpstr>Scenario B: Experimental Results</vt:lpstr>
      <vt:lpstr>Conclusions and Future Work</vt:lpstr>
      <vt:lpstr>Role of Abstractions (Pilot-Data)</vt:lpstr>
      <vt:lpstr>Montage: DAG-based Workflow Application Exemplar</vt:lpstr>
      <vt:lpstr>Characterizing Petroleum Reservoirs: CO2 Sequestration</vt:lpstr>
    </vt:vector>
  </TitlesOfParts>
  <Company>Louisiana State Univeristy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SAGA</dc:title>
  <dc:creator>Ole Weidner</dc:creator>
  <cp:lastModifiedBy>Shantenu Jha</cp:lastModifiedBy>
  <cp:revision>582</cp:revision>
  <cp:lastPrinted>2010-05-18T04:57:20Z</cp:lastPrinted>
  <dcterms:created xsi:type="dcterms:W3CDTF">2010-05-18T00:17:39Z</dcterms:created>
  <dcterms:modified xsi:type="dcterms:W3CDTF">2010-05-18T04:58:13Z</dcterms:modified>
</cp:coreProperties>
</file>